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1"/>
  </p:notesMasterIdLst>
  <p:sldIdLst>
    <p:sldId id="273" r:id="rId2"/>
    <p:sldId id="262" r:id="rId3"/>
    <p:sldId id="339" r:id="rId4"/>
    <p:sldId id="376" r:id="rId5"/>
    <p:sldId id="359" r:id="rId6"/>
    <p:sldId id="377" r:id="rId7"/>
    <p:sldId id="373" r:id="rId8"/>
    <p:sldId id="349" r:id="rId9"/>
    <p:sldId id="361" r:id="rId10"/>
    <p:sldId id="344" r:id="rId11"/>
    <p:sldId id="375" r:id="rId12"/>
    <p:sldId id="345" r:id="rId13"/>
    <p:sldId id="350" r:id="rId14"/>
    <p:sldId id="351" r:id="rId15"/>
    <p:sldId id="363" r:id="rId16"/>
    <p:sldId id="364" r:id="rId17"/>
    <p:sldId id="365" r:id="rId18"/>
    <p:sldId id="366" r:id="rId19"/>
    <p:sldId id="358" r:id="rId20"/>
    <p:sldId id="356" r:id="rId21"/>
    <p:sldId id="357" r:id="rId22"/>
    <p:sldId id="378" r:id="rId23"/>
    <p:sldId id="352" r:id="rId24"/>
    <p:sldId id="362" r:id="rId25"/>
    <p:sldId id="353" r:id="rId26"/>
    <p:sldId id="370" r:id="rId27"/>
    <p:sldId id="355" r:id="rId28"/>
    <p:sldId id="368" r:id="rId29"/>
    <p:sldId id="354" r:id="rId30"/>
    <p:sldId id="369" r:id="rId31"/>
    <p:sldId id="371" r:id="rId32"/>
    <p:sldId id="346" r:id="rId33"/>
    <p:sldId id="347" r:id="rId34"/>
    <p:sldId id="348" r:id="rId35"/>
    <p:sldId id="372" r:id="rId36"/>
    <p:sldId id="343" r:id="rId37"/>
    <p:sldId id="341" r:id="rId38"/>
    <p:sldId id="342" r:id="rId39"/>
    <p:sldId id="374"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3651" autoAdjust="0"/>
  </p:normalViewPr>
  <p:slideViewPr>
    <p:cSldViewPr>
      <p:cViewPr varScale="1">
        <p:scale>
          <a:sx n="69" d="100"/>
          <a:sy n="69" d="100"/>
        </p:scale>
        <p:origin x="-52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FE81FB08-8A99-468F-BAF4-42EAA26CD5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820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82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a:lvl1pPr>
          </a:lstStyle>
          <a:p>
            <a:pPr>
              <a:defRPr/>
            </a:pPr>
            <a:fld id="{7C3ABB0E-C417-4241-8A9B-DB047458F8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FA22278F-CFB4-409E-A473-9B81B4D1A5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0183B863-B780-4CA7-9B1E-239BF6063E8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0" y="1981200"/>
            <a:ext cx="3695700" cy="4114800"/>
          </a:xfrm>
        </p:spPr>
        <p:txBody>
          <a:bodyPr/>
          <a:lstStyle/>
          <a:p>
            <a:pPr lvl="0"/>
            <a:endParaRPr lang="en-US" noProof="0" smtClean="0"/>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21AB286-109F-4480-93A4-3FC7B64110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6319F0F9-E20B-455C-845E-611DBB06A0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2760FDEC-40AB-4571-84C9-E248AAA4EE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04B7C88-03B9-403B-B7FB-0325E15097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9C8505E6-B376-4375-B6DF-CA311DE97B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7643AA5F-DB48-445D-8981-AC648CDC76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A1E5CDFE-75F0-413B-A61C-7EC2D7B02F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7BE53048-19C8-4860-BD03-2EFAEBF87E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A0CFC2FC-E404-4FD1-8A37-E1B240EEEA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717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a:p>
          </p:txBody>
        </p:sp>
        <p:sp>
          <p:nvSpPr>
            <p:cNvPr id="717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0" y="4"/>
              <a:ext cx="5758" cy="4316"/>
              <a:chOff x="0" y="4"/>
              <a:chExt cx="5758" cy="4316"/>
            </a:xfrm>
          </p:grpSpPr>
          <p:sp>
            <p:nvSpPr>
              <p:cNvPr id="717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a:p>
            </p:txBody>
          </p:sp>
          <p:sp>
            <p:nvSpPr>
              <p:cNvPr id="717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717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717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a:p>
            </p:txBody>
          </p:sp>
          <p:sp>
            <p:nvSpPr>
              <p:cNvPr id="717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a:p>
            </p:txBody>
          </p:sp>
          <p:sp>
            <p:nvSpPr>
              <p:cNvPr id="71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p>
            </p:txBody>
          </p:sp>
          <p:sp>
            <p:nvSpPr>
              <p:cNvPr id="718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a:p>
            </p:txBody>
          </p:sp>
          <p:sp>
            <p:nvSpPr>
              <p:cNvPr id="718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a:p>
            </p:txBody>
          </p:sp>
          <p:sp>
            <p:nvSpPr>
              <p:cNvPr id="71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p>
            </p:txBody>
          </p:sp>
        </p:grpSp>
      </p:grpSp>
      <p:sp>
        <p:nvSpPr>
          <p:cNvPr id="71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718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718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108041DC-5AEF-4AEC-B18F-F93550F974F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SUPPteachereval_10.21_b.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SUPPteachereval_10.21_b.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ncprek.nc.gov/TLU/tluInfoforEvaluatorsasp.asp"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SUPPteachereval_10.21_b.pdf"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SUPPteachereval_10.21_b.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bhrowlan@uncc.edu" TargetMode="External"/><Relationship Id="rId7" Type="http://schemas.openxmlformats.org/officeDocument/2006/relationships/image" Target="../media/image1.jpeg"/><Relationship Id="rId2" Type="http://schemas.openxmlformats.org/officeDocument/2006/relationships/hyperlink" Target="mailto:rglamber@uncc.edu" TargetMode="External"/><Relationship Id="rId1" Type="http://schemas.openxmlformats.org/officeDocument/2006/relationships/slideLayout" Target="../slideLayouts/slideLayout7.xml"/><Relationship Id="rId6" Type="http://schemas.openxmlformats.org/officeDocument/2006/relationships/hyperlink" Target="http://education.uncc.edu/ceme" TargetMode="External"/><Relationship Id="rId5" Type="http://schemas.openxmlformats.org/officeDocument/2006/relationships/hyperlink" Target="mailto:cindy.wheeler@ncpublicschools.gov" TargetMode="External"/><Relationship Id="rId4" Type="http://schemas.openxmlformats.org/officeDocument/2006/relationships/hyperlink" Target="mailto:htaylo29@uncc.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914400" y="152400"/>
            <a:ext cx="8077200" cy="1600200"/>
          </a:xfrm>
        </p:spPr>
        <p:txBody>
          <a:bodyPr/>
          <a:lstStyle/>
          <a:p>
            <a:pPr eaLnBrk="1" hangingPunct="1">
              <a:defRPr/>
            </a:pPr>
            <a:r>
              <a:rPr lang="en-US" sz="3200" dirty="0" smtClean="0"/>
              <a:t>Using the North Carolina</a:t>
            </a:r>
            <a:br>
              <a:rPr lang="en-US" sz="3200" dirty="0" smtClean="0"/>
            </a:br>
            <a:r>
              <a:rPr lang="en-US" sz="3200" dirty="0" smtClean="0"/>
              <a:t>Teacher Evaluation Process</a:t>
            </a:r>
            <a:br>
              <a:rPr lang="en-US" sz="3200" dirty="0" smtClean="0"/>
            </a:br>
            <a:r>
              <a:rPr lang="en-US" sz="3200" dirty="0" smtClean="0"/>
              <a:t>with Early Childhood Teachers</a:t>
            </a:r>
            <a:endParaRPr lang="en-US" sz="3200" b="0" i="1" dirty="0" smtClean="0">
              <a:latin typeface="Garamond" pitchFamily="18" charset="0"/>
              <a:cs typeface="Times New Roman" pitchFamily="18" charset="0"/>
            </a:endParaRPr>
          </a:p>
        </p:txBody>
      </p:sp>
      <p:sp>
        <p:nvSpPr>
          <p:cNvPr id="25603" name="Rectangle 3"/>
          <p:cNvSpPr>
            <a:spLocks noGrp="1" noChangeArrowheads="1"/>
          </p:cNvSpPr>
          <p:nvPr>
            <p:ph type="subTitle" idx="1"/>
          </p:nvPr>
        </p:nvSpPr>
        <p:spPr>
          <a:xfrm>
            <a:off x="914400" y="5791200"/>
            <a:ext cx="8229600" cy="685800"/>
          </a:xfrm>
        </p:spPr>
        <p:txBody>
          <a:bodyPr/>
          <a:lstStyle/>
          <a:p>
            <a:pPr eaLnBrk="1" hangingPunct="1">
              <a:defRPr/>
            </a:pPr>
            <a:r>
              <a:rPr lang="en-US" sz="1800" i="1" dirty="0" smtClean="0">
                <a:latin typeface="Constantia" pitchFamily="18" charset="0"/>
              </a:rPr>
              <a:t>Richard Lambert, Bobbie Rowland, and Heather Taylor – UNC Charlotte</a:t>
            </a:r>
          </a:p>
          <a:p>
            <a:pPr eaLnBrk="1" hangingPunct="1">
              <a:defRPr/>
            </a:pPr>
            <a:r>
              <a:rPr lang="en-US" sz="1800" i="1" dirty="0" smtClean="0">
                <a:latin typeface="Constantia" pitchFamily="18" charset="0"/>
              </a:rPr>
              <a:t>Cindy Wheeler - DPI</a:t>
            </a:r>
          </a:p>
        </p:txBody>
      </p:sp>
      <p:pic>
        <p:nvPicPr>
          <p:cNvPr id="2" name="Picture 1" descr="ceme pic 2 redo.JPG"/>
          <p:cNvPicPr>
            <a:picLocks noChangeAspect="1"/>
          </p:cNvPicPr>
          <p:nvPr/>
        </p:nvPicPr>
        <p:blipFill>
          <a:blip r:embed="rId2" cstate="print"/>
          <a:stretch>
            <a:fillRect/>
          </a:stretch>
        </p:blipFill>
        <p:spPr>
          <a:xfrm>
            <a:off x="5410200" y="6161088"/>
            <a:ext cx="3733800" cy="696912"/>
          </a:xfrm>
          <a:prstGeom prst="rect">
            <a:avLst/>
          </a:prstGeom>
          <a:ln>
            <a:solidFill>
              <a:schemeClr val="accent3">
                <a:lumMod val="50000"/>
                <a:alpha val="92000"/>
              </a:schemeClr>
            </a:solidFill>
          </a:ln>
        </p:spPr>
      </p:pic>
      <p:pic>
        <p:nvPicPr>
          <p:cNvPr id="8" name="Picture 7" descr="Manual_12.jpg"/>
          <p:cNvPicPr>
            <a:picLocks noChangeAspect="1"/>
          </p:cNvPicPr>
          <p:nvPr/>
        </p:nvPicPr>
        <p:blipFill>
          <a:blip r:embed="rId3" cstate="print"/>
          <a:stretch>
            <a:fillRect/>
          </a:stretch>
        </p:blipFill>
        <p:spPr>
          <a:xfrm>
            <a:off x="3733800" y="1981200"/>
            <a:ext cx="2514600" cy="3771900"/>
          </a:xfrm>
          <a:prstGeom prst="rect">
            <a:avLst/>
          </a:prstGeom>
        </p:spPr>
      </p:pic>
      <p:pic>
        <p:nvPicPr>
          <p:cNvPr id="9" name="Picture 8" descr="Manual_11.jpg"/>
          <p:cNvPicPr>
            <a:picLocks noChangeAspect="1"/>
          </p:cNvPicPr>
          <p:nvPr/>
        </p:nvPicPr>
        <p:blipFill>
          <a:blip r:embed="rId4" cstate="print"/>
          <a:stretch>
            <a:fillRect/>
          </a:stretch>
        </p:blipFill>
        <p:spPr>
          <a:xfrm>
            <a:off x="1066800" y="1981200"/>
            <a:ext cx="2514600" cy="3771900"/>
          </a:xfrm>
          <a:prstGeom prst="rect">
            <a:avLst/>
          </a:prstGeom>
        </p:spPr>
      </p:pic>
      <p:pic>
        <p:nvPicPr>
          <p:cNvPr id="10" name="Picture 9" descr="Manual_13.jpg"/>
          <p:cNvPicPr>
            <a:picLocks noChangeAspect="1"/>
          </p:cNvPicPr>
          <p:nvPr/>
        </p:nvPicPr>
        <p:blipFill>
          <a:blip r:embed="rId5" cstate="print"/>
          <a:stretch>
            <a:fillRect/>
          </a:stretch>
        </p:blipFill>
        <p:spPr>
          <a:xfrm>
            <a:off x="6400800" y="1981200"/>
            <a:ext cx="2514600" cy="3771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Effective teacher performance evaluation facilitates 	communication of the Standards and Elements in the NC 	TEP in a way that is </a:t>
            </a:r>
            <a:r>
              <a:rPr lang="en-US" sz="2400" b="1" i="1" dirty="0" smtClean="0">
                <a:effectLst>
                  <a:outerShdw blurRad="38100" dist="38100" dir="2700000" algn="tl">
                    <a:srgbClr val="000000"/>
                  </a:outerShdw>
                </a:effectLst>
                <a:latin typeface="Garamond" pitchFamily="18" charset="0"/>
              </a:rPr>
              <a:t>meaningful</a:t>
            </a:r>
            <a:r>
              <a:rPr lang="en-US" sz="2400" b="1" dirty="0" smtClean="0">
                <a:effectLst>
                  <a:outerShdw blurRad="38100" dist="38100" dir="2700000" algn="tl">
                    <a:srgbClr val="000000"/>
                  </a:outerShdw>
                </a:effectLst>
                <a:latin typeface="Garamond" pitchFamily="18" charset="0"/>
              </a:rPr>
              <a:t> and </a:t>
            </a:r>
            <a:r>
              <a:rPr lang="en-US" sz="2400" b="1" i="1" dirty="0" smtClean="0">
                <a:effectLst>
                  <a:outerShdw blurRad="38100" dist="38100" dir="2700000" algn="tl">
                    <a:srgbClr val="000000"/>
                  </a:outerShdw>
                </a:effectLst>
                <a:latin typeface="Garamond" pitchFamily="18" charset="0"/>
              </a:rPr>
              <a:t>relevant</a:t>
            </a:r>
            <a:r>
              <a:rPr lang="en-US" sz="2400" b="1" dirty="0" smtClean="0">
                <a:effectLst>
                  <a:outerShdw blurRad="38100" dist="38100" dir="2700000" algn="tl">
                    <a:srgbClr val="000000"/>
                  </a:outerShdw>
                </a:effectLst>
                <a:latin typeface="Garamond" pitchFamily="18" charset="0"/>
              </a:rPr>
              <a:t> to early 	childhood teachers </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Effective performance evaluation provides useful and 	practical suggestions for improvements to early childhood 	teaching practices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Effective performance evaluation leads to targeted 	professional development goals based on observational 	data  </a:t>
            </a: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Key Assumptions</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cs typeface="Times New Roman" pitchFamily="18" charset="0"/>
              </a:rPr>
              <a:t>Effective teacher performance evaluation facilitates a  	career long process of growth and development</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t>
            </a:r>
            <a:r>
              <a:rPr lang="en-US" sz="2400" b="1" dirty="0" smtClean="0">
                <a:effectLst>
                  <a:outerShdw blurRad="38100" dist="38100" dir="2700000" algn="tl">
                    <a:srgbClr val="000000"/>
                  </a:outerShdw>
                </a:effectLst>
                <a:latin typeface="Garamond" pitchFamily="18" charset="0"/>
              </a:rPr>
              <a:t>High quality teachers consistently reflect on both the 	professional teaching standards and student learning 	standards for their specialty and how they relate to 	instruction in their classrooms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t>
            </a:r>
            <a:r>
              <a:rPr lang="en-US" sz="2400" b="1" dirty="0" smtClean="0">
                <a:effectLst>
                  <a:outerShdw blurRad="38100" dist="38100" dir="2700000" algn="tl">
                    <a:srgbClr val="000000"/>
                  </a:outerShdw>
                </a:effectLst>
                <a:latin typeface="Garamond" pitchFamily="18" charset="0"/>
              </a:rPr>
              <a:t>All teachers can learn to be reflective about their 	professional practice</a:t>
            </a: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Key Assumptions</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Effective performance evaluation feedback helps teachers 	understand how to facilitate and enhance child 	development and learning </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All teachers can take responsibility for their own 	professional growth and development and show leadership 	in the evaluation process by presenting artifacts and 	evidences of their teaching successes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t>
            </a:r>
            <a:r>
              <a:rPr lang="en-US" sz="2400" b="1" dirty="0" smtClean="0">
                <a:effectLst>
                  <a:outerShdw blurRad="38100" dist="38100" dir="2700000" algn="tl">
                    <a:srgbClr val="000000"/>
                  </a:outerShdw>
                </a:effectLst>
                <a:latin typeface="Garamond" pitchFamily="18" charset="0"/>
              </a:rPr>
              <a:t>Principals and administrators are seeking help in 	understanding what a high quality early childhood 	classroom looks like</a:t>
            </a: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Key Assumptions</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Early childhood is a unique time of life that warrants 	respect in its own right</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Early education needs to take into account the whole child</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Play is integral to young children’s language and 	development</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Children are individuals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tabLst>
                <a:tab pos="457200" algn="l"/>
              </a:tabLst>
              <a:defRPr/>
            </a:pP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Key Principles of Early Education</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Relationships are the foundation on which learning builds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Children’s language and culture are fundamental to who 	they are</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Families are children’s first teachers and are important 	partners in children’s education</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Early childhood educators are decision makers</a:t>
            </a: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Key Principles of Early Education</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On page 13 in your manual  </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Let’s look together at the NC TEP evaluation procedures.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hlinkClick r:id="rId2" action="ppaction://hlinkfile"/>
              </a:rPr>
              <a:t>The Manual  </a:t>
            </a: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Overview of Section II</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3"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On page 31 in your manual</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Let’s look together at some resources that will be helpful to 	use during the evaluation process.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hlinkClick r:id="rId2" action="ppaction://hlinkfile"/>
              </a:rPr>
              <a:t>The Manual  </a:t>
            </a: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Overview of Section IV</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3"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An evaluation system – not an encouragement system</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Focuses on professional growth – not compliance</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Holistic  scoring system – not an analytic scoring system</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tabLst>
                <a:tab pos="457200" algn="l"/>
              </a:tabLst>
              <a:defRPr/>
            </a:pP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Reviewing the NC TEP</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cs typeface="Times New Roman" pitchFamily="18" charset="0"/>
              </a:rPr>
              <a:t>Summative ratings – supported by formative evidences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Useful for professional development, training, and 	planning, - not just a necessary hurdle</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Has an impact on child development and learning – but is 	not a quick fix or magic bullet</a:t>
            </a:r>
          </a:p>
          <a:p>
            <a:pPr eaLnBrk="1" hangingPunct="1">
              <a:spcBef>
                <a:spcPct val="20000"/>
              </a:spcBef>
              <a:buClr>
                <a:schemeClr val="hlink"/>
              </a:buClr>
              <a:buSzPct val="70000"/>
              <a:buFont typeface="Wingdings" pitchFamily="2" charset="2"/>
              <a:buChar char="v"/>
              <a:tabLst>
                <a:tab pos="457200" algn="l"/>
              </a:tabLst>
              <a:defRPr/>
            </a:pP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Review the NC TEP</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2316660" cy="307777"/>
          </a:xfrm>
          <a:prstGeom prst="rect">
            <a:avLst/>
          </a:prstGeom>
          <a:noFill/>
        </p:spPr>
        <p:txBody>
          <a:bodyPr wrap="none" rtlCol="0">
            <a:spAutoFit/>
          </a:bodyPr>
          <a:lstStyle/>
          <a:p>
            <a:r>
              <a:rPr lang="en-US" sz="1400" b="1" dirty="0" smtClean="0">
                <a:effectLst>
                  <a:outerShdw blurRad="38100" dist="38100" dir="2700000" algn="tl">
                    <a:srgbClr val="000000">
                      <a:alpha val="43137"/>
                    </a:srgbClr>
                  </a:outerShdw>
                </a:effectLst>
              </a:rPr>
              <a:t>page 113 in the manual</a:t>
            </a:r>
            <a:endParaRPr lang="en-US" sz="1400" b="1" dirty="0">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2" cstate="print"/>
          <a:srcRect/>
          <a:stretch>
            <a:fillRect/>
          </a:stretch>
        </p:blipFill>
        <p:spPr bwMode="auto">
          <a:xfrm>
            <a:off x="76200" y="228600"/>
            <a:ext cx="9026825"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a:solidFill>
                  <a:schemeClr val="tx2"/>
                </a:solidFill>
                <a:effectLst>
                  <a:outerShdw blurRad="38100" dist="38100" dir="2700000" algn="tl">
                    <a:srgbClr val="000000"/>
                  </a:outerShdw>
                </a:effectLst>
              </a:rPr>
              <a:t>Acknowledgements</a:t>
            </a:r>
          </a:p>
        </p:txBody>
      </p:sp>
      <p:sp>
        <p:nvSpPr>
          <p:cNvPr id="41987" name="Text Box 6"/>
          <p:cNvSpPr txBox="1">
            <a:spLocks noChangeArrowheads="1"/>
          </p:cNvSpPr>
          <p:nvPr/>
        </p:nvSpPr>
        <p:spPr bwMode="auto">
          <a:xfrm>
            <a:off x="990600" y="1905000"/>
            <a:ext cx="8153400" cy="4955203"/>
          </a:xfrm>
          <a:prstGeom prst="rect">
            <a:avLst/>
          </a:prstGeom>
          <a:noFill/>
          <a:ln w="9525">
            <a:noFill/>
            <a:miter lim="800000"/>
            <a:headEnd/>
            <a:tailEnd/>
          </a:ln>
        </p:spPr>
        <p:txBody>
          <a:bodyPr>
            <a:spAutoFit/>
          </a:bodyPr>
          <a:lstStyle/>
          <a:p>
            <a:pPr eaLnBrk="1" hangingPunct="1">
              <a:spcBef>
                <a:spcPct val="50000"/>
              </a:spcBef>
            </a:pPr>
            <a:r>
              <a:rPr lang="en-US" sz="2000" b="1" dirty="0" smtClean="0">
                <a:effectLst>
                  <a:outerShdw blurRad="38100" dist="38100" dir="2700000" algn="tl">
                    <a:srgbClr val="000000">
                      <a:alpha val="43137"/>
                    </a:srgbClr>
                  </a:outerShdw>
                </a:effectLst>
                <a:latin typeface="Garamond" pitchFamily="18" charset="0"/>
              </a:rPr>
              <a:t>The following organizations made the new North Carolina Teacher Evaluation Process possible:</a:t>
            </a:r>
          </a:p>
          <a:p>
            <a:pPr eaLnBrk="1" hangingPunct="1">
              <a:spcBef>
                <a:spcPct val="50000"/>
              </a:spcBef>
            </a:pPr>
            <a:r>
              <a:rPr lang="en-US" sz="2000" b="1" dirty="0" smtClean="0">
                <a:effectLst>
                  <a:outerShdw blurRad="38100" dist="38100" dir="2700000" algn="tl">
                    <a:srgbClr val="000000">
                      <a:alpha val="43137"/>
                    </a:srgbClr>
                  </a:outerShdw>
                </a:effectLst>
                <a:latin typeface="Garamond" pitchFamily="18" charset="0"/>
              </a:rPr>
              <a:t>	</a:t>
            </a:r>
            <a:r>
              <a:rPr lang="en-US" sz="2000" b="1" i="1" dirty="0" err="1" smtClean="0">
                <a:effectLst>
                  <a:outerShdw blurRad="38100" dist="38100" dir="2700000" algn="tl">
                    <a:srgbClr val="000000">
                      <a:alpha val="43137"/>
                    </a:srgbClr>
                  </a:outerShdw>
                </a:effectLst>
                <a:latin typeface="Garamond" pitchFamily="18" charset="0"/>
              </a:rPr>
              <a:t>McREL</a:t>
            </a:r>
            <a:endParaRPr lang="en-US" sz="2000" b="1" i="1" dirty="0" smtClean="0">
              <a:effectLst>
                <a:outerShdw blurRad="38100" dist="38100" dir="2700000" algn="tl">
                  <a:srgbClr val="000000">
                    <a:alpha val="43137"/>
                  </a:srgbClr>
                </a:outerShdw>
              </a:effectLst>
              <a:latin typeface="Garamond" pitchFamily="18" charset="0"/>
            </a:endParaRPr>
          </a:p>
          <a:p>
            <a:pPr eaLnBrk="1" hangingPunct="1">
              <a:spcBef>
                <a:spcPct val="50000"/>
              </a:spcBef>
            </a:pPr>
            <a:r>
              <a:rPr lang="en-US" sz="2000" b="1" i="1" dirty="0" smtClean="0">
                <a:effectLst>
                  <a:outerShdw blurRad="38100" dist="38100" dir="2700000" algn="tl">
                    <a:srgbClr val="000000">
                      <a:alpha val="43137"/>
                    </a:srgbClr>
                  </a:outerShdw>
                </a:effectLst>
                <a:latin typeface="Garamond" pitchFamily="18" charset="0"/>
              </a:rPr>
              <a:t>	North Carolina State Board of Education</a:t>
            </a:r>
          </a:p>
          <a:p>
            <a:pPr eaLnBrk="1" hangingPunct="1">
              <a:spcBef>
                <a:spcPct val="50000"/>
              </a:spcBef>
            </a:pPr>
            <a:r>
              <a:rPr lang="en-US" sz="2000" b="1" dirty="0" smtClean="0">
                <a:effectLst>
                  <a:outerShdw blurRad="38100" dist="38100" dir="2700000" algn="tl">
                    <a:srgbClr val="000000">
                      <a:alpha val="43137"/>
                    </a:srgbClr>
                  </a:outerShdw>
                </a:effectLst>
                <a:latin typeface="Garamond" pitchFamily="18" charset="0"/>
              </a:rPr>
              <a:t>	</a:t>
            </a:r>
            <a:r>
              <a:rPr lang="en-US" sz="2000" b="1" i="1" dirty="0" smtClean="0">
                <a:effectLst>
                  <a:outerShdw blurRad="38100" dist="38100" dir="2700000" algn="tl">
                    <a:srgbClr val="000000">
                      <a:alpha val="43137"/>
                    </a:srgbClr>
                  </a:outerShdw>
                </a:effectLst>
                <a:latin typeface="Garamond" pitchFamily="18" charset="0"/>
              </a:rPr>
              <a:t>North Carolina Professional Teaching Standards Commission</a:t>
            </a:r>
          </a:p>
          <a:p>
            <a:pPr eaLnBrk="1" hangingPunct="1">
              <a:spcBef>
                <a:spcPct val="50000"/>
              </a:spcBef>
            </a:pPr>
            <a:r>
              <a:rPr lang="en-US" sz="2000" b="1" dirty="0" smtClean="0">
                <a:effectLst>
                  <a:outerShdw blurRad="38100" dist="38100" dir="2700000" algn="tl">
                    <a:srgbClr val="000000">
                      <a:alpha val="43137"/>
                    </a:srgbClr>
                  </a:outerShdw>
                </a:effectLst>
                <a:latin typeface="Garamond" pitchFamily="18" charset="0"/>
              </a:rPr>
              <a:t>Funding and support for the manual was </a:t>
            </a:r>
            <a:r>
              <a:rPr lang="en-US" sz="2000" b="1" dirty="0">
                <a:effectLst>
                  <a:outerShdw blurRad="38100" dist="38100" dir="2700000" algn="tl">
                    <a:srgbClr val="000000">
                      <a:alpha val="43137"/>
                    </a:srgbClr>
                  </a:outerShdw>
                </a:effectLst>
                <a:latin typeface="Garamond" pitchFamily="18" charset="0"/>
              </a:rPr>
              <a:t>provided by the:</a:t>
            </a:r>
          </a:p>
          <a:p>
            <a:pPr eaLnBrk="1" hangingPunct="1">
              <a:spcBef>
                <a:spcPct val="50000"/>
              </a:spcBef>
            </a:pPr>
            <a:r>
              <a:rPr lang="en-US" sz="2000" b="1" dirty="0">
                <a:effectLst>
                  <a:outerShdw blurRad="38100" dist="38100" dir="2700000" algn="tl">
                    <a:srgbClr val="000000">
                      <a:alpha val="43137"/>
                    </a:srgbClr>
                  </a:outerShdw>
                </a:effectLst>
                <a:latin typeface="Garamond" pitchFamily="18" charset="0"/>
              </a:rPr>
              <a:t>	</a:t>
            </a:r>
            <a:r>
              <a:rPr lang="en-US" sz="2000" b="1" i="1" dirty="0">
                <a:effectLst>
                  <a:outerShdw blurRad="38100" dist="38100" dir="2700000" algn="tl">
                    <a:srgbClr val="000000">
                      <a:alpha val="43137"/>
                    </a:srgbClr>
                  </a:outerShdw>
                </a:effectLst>
                <a:latin typeface="Garamond" pitchFamily="18" charset="0"/>
              </a:rPr>
              <a:t>North Carolina Office of </a:t>
            </a:r>
            <a:r>
              <a:rPr lang="en-US" sz="2000" b="1" i="1" dirty="0" smtClean="0">
                <a:effectLst>
                  <a:outerShdw blurRad="38100" dist="38100" dir="2700000" algn="tl">
                    <a:srgbClr val="000000">
                      <a:alpha val="43137"/>
                    </a:srgbClr>
                  </a:outerShdw>
                </a:effectLst>
                <a:latin typeface="Garamond" pitchFamily="18" charset="0"/>
              </a:rPr>
              <a:t>Early Learning, Teacher Licensure Unit</a:t>
            </a:r>
          </a:p>
          <a:p>
            <a:pPr eaLnBrk="1" hangingPunct="1">
              <a:spcBef>
                <a:spcPct val="50000"/>
              </a:spcBef>
            </a:pPr>
            <a:r>
              <a:rPr lang="en-US" sz="2000" b="1" i="1" dirty="0" smtClean="0">
                <a:effectLst>
                  <a:outerShdw blurRad="38100" dist="38100" dir="2700000" algn="tl">
                    <a:srgbClr val="000000">
                      <a:alpha val="43137"/>
                    </a:srgbClr>
                  </a:outerShdw>
                </a:effectLst>
                <a:latin typeface="Garamond" pitchFamily="18" charset="0"/>
              </a:rPr>
              <a:t>	North Carolina DPI, Division of Educator Recruitment and 		Development</a:t>
            </a:r>
            <a:endParaRPr lang="en-US" sz="2000" b="1" i="1" dirty="0">
              <a:effectLst>
                <a:outerShdw blurRad="38100" dist="38100" dir="2700000" algn="tl">
                  <a:srgbClr val="000000">
                    <a:alpha val="43137"/>
                  </a:srgbClr>
                </a:outerShdw>
              </a:effectLst>
              <a:latin typeface="Garamond" pitchFamily="18" charset="0"/>
            </a:endParaRPr>
          </a:p>
          <a:p>
            <a:endParaRPr lang="en-US" b="1" dirty="0">
              <a:effectLst>
                <a:outerShdw blurRad="38100" dist="38100" dir="2700000" algn="tl">
                  <a:srgbClr val="000000">
                    <a:alpha val="43137"/>
                  </a:srgbClr>
                </a:outerShdw>
              </a:effectLst>
              <a:latin typeface="Garamond" pitchFamily="18" charset="0"/>
            </a:endParaRPr>
          </a:p>
          <a:p>
            <a:r>
              <a:rPr lang="en-US" sz="2000" b="1" dirty="0" smtClean="0">
                <a:effectLst>
                  <a:outerShdw blurRad="38100" dist="38100" dir="2700000" algn="tl">
                    <a:srgbClr val="000000">
                      <a:alpha val="43137"/>
                    </a:srgbClr>
                  </a:outerShdw>
                </a:effectLst>
                <a:latin typeface="Garamond" pitchFamily="18" charset="0"/>
              </a:rPr>
              <a:t>To access the manual electronically:</a:t>
            </a:r>
            <a:endParaRPr lang="en-US" sz="2000" u="sng" dirty="0" smtClean="0">
              <a:latin typeface="Garamond" pitchFamily="18" charset="0"/>
              <a:hlinkClick r:id="rId2"/>
            </a:endParaRPr>
          </a:p>
          <a:p>
            <a:r>
              <a:rPr lang="en-US" sz="2000" dirty="0" smtClean="0">
                <a:latin typeface="Garamond" pitchFamily="18" charset="0"/>
                <a:hlinkClick r:id="rId2"/>
              </a:rPr>
              <a:t>http://www.ncprek.nc.gov/TLU/tluInfoforEvaluatorsasp.asp</a:t>
            </a:r>
            <a:r>
              <a:rPr lang="en-US" sz="2000" dirty="0" smtClean="0"/>
              <a:t>   </a:t>
            </a:r>
          </a:p>
          <a:p>
            <a:endParaRPr lang="en-US" b="1" dirty="0">
              <a:latin typeface="Garamond" pitchFamily="18" charset="0"/>
            </a:endParaRPr>
          </a:p>
        </p:txBody>
      </p:sp>
      <p:pic>
        <p:nvPicPr>
          <p:cNvPr id="2" name="Picture 1" descr="ceme pic 2 redo.JPG"/>
          <p:cNvPicPr>
            <a:picLocks noChangeAspect="1"/>
          </p:cNvPicPr>
          <p:nvPr/>
        </p:nvPicPr>
        <p:blipFill>
          <a:blip r:embed="rId3"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alpha val="43137"/>
                    </a:srgbClr>
                  </a:outerShdw>
                </a:effectLst>
                <a:latin typeface="Garamond" pitchFamily="18" charset="0"/>
              </a:rPr>
              <a:t>Albert </a:t>
            </a:r>
            <a:r>
              <a:rPr lang="en-US" sz="2400" b="1" dirty="0" smtClean="0">
                <a:effectLst>
                  <a:outerShdw blurRad="38100" dist="38100" dir="2700000" algn="tl">
                    <a:srgbClr val="000000">
                      <a:alpha val="43137"/>
                    </a:srgbClr>
                  </a:outerShdw>
                </a:effectLst>
                <a:latin typeface="Garamond" pitchFamily="18" charset="0"/>
              </a:rPr>
              <a:t>Einstein had a sign hanging in his office at </a:t>
            </a:r>
            <a:r>
              <a:rPr lang="en-US" sz="2400" b="1" dirty="0" smtClean="0">
                <a:effectLst>
                  <a:outerShdw blurRad="38100" dist="38100" dir="2700000" algn="tl">
                    <a:srgbClr val="000000">
                      <a:alpha val="43137"/>
                    </a:srgbClr>
                  </a:outerShdw>
                </a:effectLst>
                <a:latin typeface="Garamond" pitchFamily="18" charset="0"/>
              </a:rPr>
              <a:t>	Princeton that </a:t>
            </a:r>
            <a:r>
              <a:rPr lang="en-US" sz="2400" b="1" dirty="0" smtClean="0">
                <a:effectLst>
                  <a:outerShdw blurRad="38100" dist="38100" dir="2700000" algn="tl">
                    <a:srgbClr val="000000">
                      <a:alpha val="43137"/>
                    </a:srgbClr>
                  </a:outerShdw>
                </a:effectLst>
                <a:latin typeface="Garamond" pitchFamily="18" charset="0"/>
              </a:rPr>
              <a:t>read “Not everything that counts can be </a:t>
            </a:r>
            <a:r>
              <a:rPr lang="en-US" sz="2400" b="1" dirty="0" smtClean="0">
                <a:effectLst>
                  <a:outerShdw blurRad="38100" dist="38100" dir="2700000" algn="tl">
                    <a:srgbClr val="000000">
                      <a:alpha val="43137"/>
                    </a:srgbClr>
                  </a:outerShdw>
                </a:effectLst>
                <a:latin typeface="Garamond" pitchFamily="18" charset="0"/>
              </a:rPr>
              <a:t>	counted</a:t>
            </a:r>
            <a:r>
              <a:rPr lang="en-US" sz="2400" b="1" dirty="0" smtClean="0">
                <a:effectLst>
                  <a:outerShdw blurRad="38100" dist="38100" dir="2700000" algn="tl">
                    <a:srgbClr val="000000">
                      <a:alpha val="43137"/>
                    </a:srgbClr>
                  </a:outerShdw>
                </a:effectLst>
                <a:latin typeface="Garamond" pitchFamily="18" charset="0"/>
              </a:rPr>
              <a:t>, and </a:t>
            </a:r>
            <a:r>
              <a:rPr lang="en-US" sz="2400" b="1" dirty="0" smtClean="0">
                <a:effectLst>
                  <a:outerShdw blurRad="38100" dist="38100" dir="2700000" algn="tl">
                    <a:srgbClr val="000000">
                      <a:alpha val="43137"/>
                    </a:srgbClr>
                  </a:outerShdw>
                </a:effectLst>
                <a:latin typeface="Garamond" pitchFamily="18" charset="0"/>
              </a:rPr>
              <a:t>not </a:t>
            </a:r>
            <a:r>
              <a:rPr lang="en-US" sz="2400" b="1" dirty="0" smtClean="0">
                <a:effectLst>
                  <a:outerShdw blurRad="38100" dist="38100" dir="2700000" algn="tl">
                    <a:srgbClr val="000000">
                      <a:alpha val="43137"/>
                    </a:srgbClr>
                  </a:outerShdw>
                </a:effectLst>
                <a:latin typeface="Garamond" pitchFamily="18" charset="0"/>
              </a:rPr>
              <a:t>everything that can be counted counts.” </a:t>
            </a:r>
          </a:p>
          <a:p>
            <a:endParaRPr lang="en-US" sz="2400" b="1" dirty="0" smtClean="0">
              <a:effectLst>
                <a:outerShdw blurRad="38100" dist="38100" dir="2700000" algn="tl">
                  <a:srgbClr val="000000">
                    <a:alpha val="43137"/>
                  </a:srgbClr>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alpha val="43137"/>
                    </a:srgbClr>
                  </a:outerShdw>
                </a:effectLst>
                <a:latin typeface="Garamond" pitchFamily="18" charset="0"/>
              </a:rPr>
              <a:t>The </a:t>
            </a:r>
            <a:r>
              <a:rPr lang="en-US" sz="2400" b="1" dirty="0" smtClean="0">
                <a:effectLst>
                  <a:outerShdw blurRad="38100" dist="38100" dir="2700000" algn="tl">
                    <a:srgbClr val="000000">
                      <a:alpha val="43137"/>
                    </a:srgbClr>
                  </a:outerShdw>
                </a:effectLst>
                <a:latin typeface="Garamond" pitchFamily="18" charset="0"/>
              </a:rPr>
              <a:t>most important tasks you perform as an evaluator are </a:t>
            </a:r>
            <a:r>
              <a:rPr lang="en-US" sz="2400" b="1" dirty="0" smtClean="0">
                <a:effectLst>
                  <a:outerShdw blurRad="38100" dist="38100" dir="2700000" algn="tl">
                    <a:srgbClr val="000000">
                      <a:alpha val="43137"/>
                    </a:srgbClr>
                  </a:outerShdw>
                </a:effectLst>
                <a:latin typeface="Garamond" pitchFamily="18" charset="0"/>
              </a:rPr>
              <a:t>	making </a:t>
            </a:r>
            <a:r>
              <a:rPr lang="en-US" sz="2400" b="1" dirty="0" smtClean="0">
                <a:effectLst>
                  <a:outerShdw blurRad="38100" dist="38100" dir="2700000" algn="tl">
                    <a:srgbClr val="000000">
                      <a:alpha val="43137"/>
                    </a:srgbClr>
                  </a:outerShdw>
                </a:effectLst>
                <a:latin typeface="Garamond" pitchFamily="18" charset="0"/>
              </a:rPr>
              <a:t>holistic ratings on the rubric.</a:t>
            </a:r>
          </a:p>
          <a:p>
            <a:endParaRPr lang="en-US" sz="2400" b="1" dirty="0" smtClean="0">
              <a:effectLst>
                <a:outerShdw blurRad="38100" dist="38100" dir="2700000" algn="tl">
                  <a:srgbClr val="000000">
                    <a:alpha val="43137"/>
                  </a:srgbClr>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alpha val="43137"/>
                    </a:srgbClr>
                  </a:outerShdw>
                </a:effectLst>
                <a:latin typeface="Garamond" pitchFamily="18" charset="0"/>
              </a:rPr>
              <a:t>The </a:t>
            </a:r>
            <a:r>
              <a:rPr lang="en-US" sz="2400" b="1" dirty="0" smtClean="0">
                <a:effectLst>
                  <a:outerShdw blurRad="38100" dist="38100" dir="2700000" algn="tl">
                    <a:srgbClr val="000000">
                      <a:alpha val="43137"/>
                    </a:srgbClr>
                  </a:outerShdw>
                </a:effectLst>
                <a:latin typeface="Garamond" pitchFamily="18" charset="0"/>
              </a:rPr>
              <a:t>ratings are intended to be rooted in a holistic synthesis </a:t>
            </a:r>
            <a:r>
              <a:rPr lang="en-US" sz="2400" b="1" dirty="0" smtClean="0">
                <a:effectLst>
                  <a:outerShdw blurRad="38100" dist="38100" dir="2700000" algn="tl">
                    <a:srgbClr val="000000">
                      <a:alpha val="43137"/>
                    </a:srgbClr>
                  </a:outerShdw>
                </a:effectLst>
                <a:latin typeface="Garamond" pitchFamily="18" charset="0"/>
              </a:rPr>
              <a:t>	of </a:t>
            </a:r>
            <a:r>
              <a:rPr lang="en-US" sz="2400" b="1" dirty="0" smtClean="0">
                <a:effectLst>
                  <a:outerShdw blurRad="38100" dist="38100" dir="2700000" algn="tl">
                    <a:srgbClr val="000000">
                      <a:alpha val="43137"/>
                    </a:srgbClr>
                  </a:outerShdw>
                </a:effectLst>
                <a:latin typeface="Garamond" pitchFamily="18" charset="0"/>
              </a:rPr>
              <a:t>the total evidences gathered, based on professional </a:t>
            </a:r>
            <a:r>
              <a:rPr lang="en-US" sz="2400" b="1" dirty="0" smtClean="0">
                <a:effectLst>
                  <a:outerShdw blurRad="38100" dist="38100" dir="2700000" algn="tl">
                    <a:srgbClr val="000000">
                      <a:alpha val="43137"/>
                    </a:srgbClr>
                  </a:outerShdw>
                </a:effectLst>
                <a:latin typeface="Garamond" pitchFamily="18" charset="0"/>
              </a:rPr>
              <a:t>	judgment </a:t>
            </a:r>
            <a:r>
              <a:rPr lang="en-US" sz="2400" b="1" dirty="0" smtClean="0">
                <a:effectLst>
                  <a:outerShdw blurRad="38100" dist="38100" dir="2700000" algn="tl">
                    <a:srgbClr val="000000">
                      <a:alpha val="43137"/>
                    </a:srgbClr>
                  </a:outerShdw>
                </a:effectLst>
                <a:latin typeface="Garamond" pitchFamily="18" charset="0"/>
              </a:rPr>
              <a:t>and training, and not a simple mathematical </a:t>
            </a:r>
            <a:r>
              <a:rPr lang="en-US" sz="2400" b="1" dirty="0" smtClean="0">
                <a:effectLst>
                  <a:outerShdw blurRad="38100" dist="38100" dir="2700000" algn="tl">
                    <a:srgbClr val="000000">
                      <a:alpha val="43137"/>
                    </a:srgbClr>
                  </a:outerShdw>
                </a:effectLst>
                <a:latin typeface="Garamond" pitchFamily="18" charset="0"/>
              </a:rPr>
              <a:t>	formula </a:t>
            </a:r>
            <a:r>
              <a:rPr lang="en-US" sz="2400" b="1" dirty="0" smtClean="0">
                <a:effectLst>
                  <a:outerShdw blurRad="38100" dist="38100" dir="2700000" algn="tl">
                    <a:srgbClr val="000000">
                      <a:alpha val="43137"/>
                    </a:srgbClr>
                  </a:outerShdw>
                </a:effectLst>
                <a:latin typeface="Garamond" pitchFamily="18" charset="0"/>
              </a:rPr>
              <a:t>or summation of points on a checklist. </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Making Ratings</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alpha val="43137"/>
                    </a:srgbClr>
                  </a:outerShdw>
                </a:effectLst>
                <a:latin typeface="Garamond" pitchFamily="18" charset="0"/>
              </a:rPr>
              <a:t>Remember </a:t>
            </a:r>
            <a:r>
              <a:rPr lang="en-US" sz="2400" b="1" dirty="0" smtClean="0">
                <a:effectLst>
                  <a:outerShdw blurRad="38100" dist="38100" dir="2700000" algn="tl">
                    <a:srgbClr val="000000">
                      <a:alpha val="43137"/>
                    </a:srgbClr>
                  </a:outerShdw>
                </a:effectLst>
                <a:latin typeface="Garamond" pitchFamily="18" charset="0"/>
              </a:rPr>
              <a:t>that the NC TEP is based on holistic scoring, </a:t>
            </a:r>
            <a:r>
              <a:rPr lang="en-US" sz="2400" b="1" dirty="0" smtClean="0">
                <a:effectLst>
                  <a:outerShdw blurRad="38100" dist="38100" dir="2700000" algn="tl">
                    <a:srgbClr val="000000">
                      <a:alpha val="43137"/>
                    </a:srgbClr>
                  </a:outerShdw>
                </a:effectLst>
                <a:latin typeface="Garamond" pitchFamily="18" charset="0"/>
              </a:rPr>
              <a:t>	not </a:t>
            </a:r>
            <a:r>
              <a:rPr lang="en-US" sz="2400" b="1" dirty="0" smtClean="0">
                <a:effectLst>
                  <a:outerShdw blurRad="38100" dist="38100" dir="2700000" algn="tl">
                    <a:srgbClr val="000000">
                      <a:alpha val="43137"/>
                    </a:srgbClr>
                  </a:outerShdw>
                </a:effectLst>
                <a:latin typeface="Garamond" pitchFamily="18" charset="0"/>
              </a:rPr>
              <a:t>analytic scoring. An analytic scoring system would </a:t>
            </a:r>
            <a:r>
              <a:rPr lang="en-US" sz="2400" b="1" dirty="0" smtClean="0">
                <a:effectLst>
                  <a:outerShdw blurRad="38100" dist="38100" dir="2700000" algn="tl">
                    <a:srgbClr val="000000">
                      <a:alpha val="43137"/>
                    </a:srgbClr>
                  </a:outerShdw>
                </a:effectLst>
                <a:latin typeface="Garamond" pitchFamily="18" charset="0"/>
              </a:rPr>
              <a:t>	require </a:t>
            </a:r>
            <a:r>
              <a:rPr lang="en-US" sz="2400" b="1" dirty="0" smtClean="0">
                <a:effectLst>
                  <a:outerShdw blurRad="38100" dist="38100" dir="2700000" algn="tl">
                    <a:srgbClr val="000000">
                      <a:alpha val="43137"/>
                    </a:srgbClr>
                  </a:outerShdw>
                </a:effectLst>
                <a:latin typeface="Garamond" pitchFamily="18" charset="0"/>
              </a:rPr>
              <a:t>the evaluator to add up or average across indicator </a:t>
            </a:r>
            <a:r>
              <a:rPr lang="en-US" sz="2400" b="1" dirty="0" smtClean="0">
                <a:effectLst>
                  <a:outerShdw blurRad="38100" dist="38100" dir="2700000" algn="tl">
                    <a:srgbClr val="000000">
                      <a:alpha val="43137"/>
                    </a:srgbClr>
                  </a:outerShdw>
                </a:effectLst>
                <a:latin typeface="Garamond" pitchFamily="18" charset="0"/>
              </a:rPr>
              <a:t>	ratings </a:t>
            </a:r>
            <a:r>
              <a:rPr lang="en-US" sz="2400" b="1" dirty="0" smtClean="0">
                <a:effectLst>
                  <a:outerShdw blurRad="38100" dist="38100" dir="2700000" algn="tl">
                    <a:srgbClr val="000000">
                      <a:alpha val="43137"/>
                    </a:srgbClr>
                  </a:outerShdw>
                </a:effectLst>
                <a:latin typeface="Garamond" pitchFamily="18" charset="0"/>
              </a:rPr>
              <a:t>to create a total quantitative score. </a:t>
            </a:r>
          </a:p>
          <a:p>
            <a:endParaRPr lang="en-US" sz="2400" b="1" dirty="0" smtClean="0">
              <a:effectLst>
                <a:outerShdw blurRad="38100" dist="38100" dir="2700000" algn="tl">
                  <a:srgbClr val="000000">
                    <a:alpha val="43137"/>
                  </a:srgbClr>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alpha val="43137"/>
                    </a:srgbClr>
                  </a:outerShdw>
                </a:effectLst>
                <a:latin typeface="Garamond" pitchFamily="18" charset="0"/>
              </a:rPr>
              <a:t>Holistic </a:t>
            </a:r>
            <a:r>
              <a:rPr lang="en-US" sz="2400" b="1" dirty="0" smtClean="0">
                <a:effectLst>
                  <a:outerShdw blurRad="38100" dist="38100" dir="2700000" algn="tl">
                    <a:srgbClr val="000000">
                      <a:alpha val="43137"/>
                    </a:srgbClr>
                  </a:outerShdw>
                </a:effectLst>
                <a:latin typeface="Garamond" pitchFamily="18" charset="0"/>
              </a:rPr>
              <a:t>scoring considers all of the evidence </a:t>
            </a:r>
            <a:r>
              <a:rPr lang="en-US" sz="2400" b="1" dirty="0" smtClean="0">
                <a:effectLst>
                  <a:outerShdw blurRad="38100" dist="38100" dir="2700000" algn="tl">
                    <a:srgbClr val="000000">
                      <a:alpha val="43137"/>
                    </a:srgbClr>
                  </a:outerShdw>
                </a:effectLst>
                <a:latin typeface="Garamond" pitchFamily="18" charset="0"/>
              </a:rPr>
              <a:t>	simultaneously </a:t>
            </a:r>
            <a:r>
              <a:rPr lang="en-US" sz="2400" b="1" dirty="0" smtClean="0">
                <a:effectLst>
                  <a:outerShdw blurRad="38100" dist="38100" dir="2700000" algn="tl">
                    <a:srgbClr val="000000">
                      <a:alpha val="43137"/>
                    </a:srgbClr>
                  </a:outerShdw>
                </a:effectLst>
                <a:latin typeface="Garamond" pitchFamily="18" charset="0"/>
              </a:rPr>
              <a:t>and in total, and leads to a summary </a:t>
            </a:r>
            <a:r>
              <a:rPr lang="en-US" sz="2400" b="1" dirty="0" smtClean="0">
                <a:effectLst>
                  <a:outerShdw blurRad="38100" dist="38100" dir="2700000" algn="tl">
                    <a:srgbClr val="000000">
                      <a:alpha val="43137"/>
                    </a:srgbClr>
                  </a:outerShdw>
                </a:effectLst>
                <a:latin typeface="Garamond" pitchFamily="18" charset="0"/>
              </a:rPr>
              <a:t>	qualitative </a:t>
            </a:r>
            <a:r>
              <a:rPr lang="en-US" sz="2400" b="1" dirty="0" smtClean="0">
                <a:effectLst>
                  <a:outerShdw blurRad="38100" dist="38100" dir="2700000" algn="tl">
                    <a:srgbClr val="000000">
                      <a:alpha val="43137"/>
                    </a:srgbClr>
                  </a:outerShdw>
                </a:effectLst>
                <a:latin typeface="Garamond" pitchFamily="18" charset="0"/>
              </a:rPr>
              <a:t>judgment about the current state of </a:t>
            </a:r>
            <a:r>
              <a:rPr lang="en-US" sz="2400" b="1" dirty="0" smtClean="0">
                <a:effectLst>
                  <a:outerShdw blurRad="38100" dist="38100" dir="2700000" algn="tl">
                    <a:srgbClr val="000000">
                      <a:alpha val="43137"/>
                    </a:srgbClr>
                  </a:outerShdw>
                </a:effectLst>
                <a:latin typeface="Garamond" pitchFamily="18" charset="0"/>
              </a:rPr>
              <a:t>	performance </a:t>
            </a:r>
            <a:r>
              <a:rPr lang="en-US" sz="2400" b="1" dirty="0" smtClean="0">
                <a:effectLst>
                  <a:outerShdw blurRad="38100" dist="38100" dir="2700000" algn="tl">
                    <a:srgbClr val="000000">
                      <a:alpha val="43137"/>
                    </a:srgbClr>
                  </a:outerShdw>
                </a:effectLst>
                <a:latin typeface="Garamond" pitchFamily="18" charset="0"/>
              </a:rPr>
              <a:t>using the rubric.</a:t>
            </a:r>
          </a:p>
          <a:p>
            <a:endParaRPr lang="en-US" sz="2400" b="1" dirty="0" smtClean="0">
              <a:effectLst>
                <a:outerShdw blurRad="38100" dist="38100" dir="2700000" algn="tl">
                  <a:srgbClr val="000000">
                    <a:alpha val="43137"/>
                  </a:srgbClr>
                </a:outerShdw>
              </a:effectLst>
              <a:latin typeface="Garamond"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Making Ratings</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alpha val="43137"/>
                    </a:srgbClr>
                  </a:outerShdw>
                </a:effectLst>
                <a:latin typeface="Garamond" pitchFamily="18" charset="0"/>
              </a:rPr>
              <a:t>Remember </a:t>
            </a:r>
            <a:r>
              <a:rPr lang="en-US" sz="2400" b="1" dirty="0" smtClean="0">
                <a:effectLst>
                  <a:outerShdw blurRad="38100" dist="38100" dir="2700000" algn="tl">
                    <a:srgbClr val="000000">
                      <a:alpha val="43137"/>
                    </a:srgbClr>
                  </a:outerShdw>
                </a:effectLst>
                <a:latin typeface="Garamond" pitchFamily="18" charset="0"/>
              </a:rPr>
              <a:t>that teachers develop at different rates.  </a:t>
            </a:r>
          </a:p>
          <a:p>
            <a:endParaRPr lang="en-US" sz="2400" b="1" dirty="0" smtClean="0">
              <a:effectLst>
                <a:outerShdw blurRad="38100" dist="38100" dir="2700000" algn="tl">
                  <a:srgbClr val="000000">
                    <a:alpha val="43137"/>
                  </a:srgbClr>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alpha val="43137"/>
                    </a:srgbClr>
                  </a:outerShdw>
                </a:effectLst>
                <a:latin typeface="Garamond" pitchFamily="18" charset="0"/>
              </a:rPr>
              <a:t>Teachers </a:t>
            </a:r>
            <a:r>
              <a:rPr lang="en-US" sz="2400" b="1" dirty="0" smtClean="0">
                <a:effectLst>
                  <a:outerShdw blurRad="38100" dist="38100" dir="2700000" algn="tl">
                    <a:srgbClr val="000000">
                      <a:alpha val="43137"/>
                    </a:srgbClr>
                  </a:outerShdw>
                </a:effectLst>
                <a:latin typeface="Garamond" pitchFamily="18" charset="0"/>
              </a:rPr>
              <a:t>may reach Proficient status earlier for some </a:t>
            </a:r>
            <a:r>
              <a:rPr lang="en-US" sz="2400" b="1" dirty="0" smtClean="0">
                <a:effectLst>
                  <a:outerShdw blurRad="38100" dist="38100" dir="2700000" algn="tl">
                    <a:srgbClr val="000000">
                      <a:alpha val="43137"/>
                    </a:srgbClr>
                  </a:outerShdw>
                </a:effectLst>
                <a:latin typeface="Garamond" pitchFamily="18" charset="0"/>
              </a:rPr>
              <a:t>	Standards </a:t>
            </a:r>
            <a:r>
              <a:rPr lang="en-US" sz="2400" b="1" dirty="0" smtClean="0">
                <a:effectLst>
                  <a:outerShdw blurRad="38100" dist="38100" dir="2700000" algn="tl">
                    <a:srgbClr val="000000">
                      <a:alpha val="43137"/>
                    </a:srgbClr>
                  </a:outerShdw>
                </a:effectLst>
                <a:latin typeface="Garamond" pitchFamily="18" charset="0"/>
              </a:rPr>
              <a:t>than others and do not have to receive the same </a:t>
            </a:r>
            <a:r>
              <a:rPr lang="en-US" sz="2400" b="1" dirty="0" smtClean="0">
                <a:effectLst>
                  <a:outerShdw blurRad="38100" dist="38100" dir="2700000" algn="tl">
                    <a:srgbClr val="000000">
                      <a:alpha val="43137"/>
                    </a:srgbClr>
                  </a:outerShdw>
                </a:effectLst>
                <a:latin typeface="Garamond" pitchFamily="18" charset="0"/>
              </a:rPr>
              <a:t>	summative </a:t>
            </a:r>
            <a:r>
              <a:rPr lang="en-US" sz="2400" b="1" dirty="0" smtClean="0">
                <a:effectLst>
                  <a:outerShdw blurRad="38100" dist="38100" dir="2700000" algn="tl">
                    <a:srgbClr val="000000">
                      <a:alpha val="43137"/>
                    </a:srgbClr>
                  </a:outerShdw>
                </a:effectLst>
                <a:latin typeface="Garamond" pitchFamily="18" charset="0"/>
              </a:rPr>
              <a:t>ratings on all Standards.  </a:t>
            </a:r>
          </a:p>
          <a:p>
            <a:endParaRPr lang="en-US" sz="2400" b="1" dirty="0" smtClean="0">
              <a:effectLst>
                <a:outerShdw blurRad="38100" dist="38100" dir="2700000" algn="tl">
                  <a:srgbClr val="000000">
                    <a:alpha val="43137"/>
                  </a:srgbClr>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alpha val="43137"/>
                    </a:srgbClr>
                  </a:outerShdw>
                </a:effectLst>
                <a:latin typeface="Garamond" pitchFamily="18" charset="0"/>
              </a:rPr>
              <a:t>Teachers </a:t>
            </a:r>
            <a:r>
              <a:rPr lang="en-US" sz="2400" b="1" dirty="0" smtClean="0">
                <a:effectLst>
                  <a:outerShdw blurRad="38100" dist="38100" dir="2700000" algn="tl">
                    <a:srgbClr val="000000">
                      <a:alpha val="43137"/>
                    </a:srgbClr>
                  </a:outerShdw>
                </a:effectLst>
                <a:latin typeface="Garamond" pitchFamily="18" charset="0"/>
              </a:rPr>
              <a:t>move up in rating on a particular Standard only </a:t>
            </a:r>
            <a:r>
              <a:rPr lang="en-US" sz="2400" b="1" dirty="0" smtClean="0">
                <a:effectLst>
                  <a:outerShdw blurRad="38100" dist="38100" dir="2700000" algn="tl">
                    <a:srgbClr val="000000">
                      <a:alpha val="43137"/>
                    </a:srgbClr>
                  </a:outerShdw>
                </a:effectLst>
                <a:latin typeface="Garamond" pitchFamily="18" charset="0"/>
              </a:rPr>
              <a:t>	when </a:t>
            </a:r>
            <a:r>
              <a:rPr lang="en-US" sz="2400" b="1" dirty="0" smtClean="0">
                <a:effectLst>
                  <a:outerShdw blurRad="38100" dist="38100" dir="2700000" algn="tl">
                    <a:srgbClr val="000000">
                      <a:alpha val="43137"/>
                    </a:srgbClr>
                  </a:outerShdw>
                </a:effectLst>
                <a:latin typeface="Garamond" pitchFamily="18" charset="0"/>
              </a:rPr>
              <a:t>all Elements within that Standard are rated at the </a:t>
            </a:r>
            <a:r>
              <a:rPr lang="en-US" sz="2400" b="1" dirty="0" smtClean="0">
                <a:effectLst>
                  <a:outerShdw blurRad="38100" dist="38100" dir="2700000" algn="tl">
                    <a:srgbClr val="000000">
                      <a:alpha val="43137"/>
                    </a:srgbClr>
                  </a:outerShdw>
                </a:effectLst>
                <a:latin typeface="Garamond" pitchFamily="18" charset="0"/>
              </a:rPr>
              <a:t>	respective </a:t>
            </a:r>
            <a:r>
              <a:rPr lang="en-US" sz="2400" b="1" dirty="0" smtClean="0">
                <a:effectLst>
                  <a:outerShdw blurRad="38100" dist="38100" dir="2700000" algn="tl">
                    <a:srgbClr val="000000">
                      <a:alpha val="43137"/>
                    </a:srgbClr>
                  </a:outerShdw>
                </a:effectLst>
                <a:latin typeface="Garamond" pitchFamily="18" charset="0"/>
              </a:rPr>
              <a:t>level in question.</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Making Ratings</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Developing – </a:t>
            </a:r>
            <a:r>
              <a:rPr lang="en-US" sz="2400" b="1" i="1" dirty="0" smtClean="0">
                <a:effectLst>
                  <a:outerShdw blurRad="38100" dist="38100" dir="2700000" algn="tl">
                    <a:srgbClr val="000000"/>
                  </a:outerShdw>
                </a:effectLst>
                <a:latin typeface="Garamond" pitchFamily="18" charset="0"/>
              </a:rPr>
              <a:t>Awareness and Interest</a:t>
            </a:r>
          </a:p>
          <a:p>
            <a:pPr eaLnBrk="1" hangingPunct="1">
              <a:spcBef>
                <a:spcPct val="20000"/>
              </a:spcBef>
              <a:buClr>
                <a:schemeClr val="hlink"/>
              </a:buClr>
              <a:buSzPct val="70000"/>
              <a:buFont typeface="Wingdings" pitchFamily="2" charset="2"/>
              <a:buChar char="v"/>
              <a:tabLst>
                <a:tab pos="457200" algn="l"/>
              </a:tabLst>
              <a:defRPr/>
            </a:pPr>
            <a:endParaRPr lang="en-US" sz="2400" b="1" i="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tabLst>
                <a:tab pos="457200" algn="l"/>
              </a:tabLst>
              <a:defRPr/>
            </a:pPr>
            <a:r>
              <a:rPr lang="en-US" sz="2400" b="1" dirty="0" smtClean="0">
                <a:effectLst>
                  <a:outerShdw blurRad="38100" dist="38100" dir="2700000" algn="tl">
                    <a:srgbClr val="000000">
                      <a:alpha val="43137"/>
                    </a:srgbClr>
                  </a:outerShdw>
                </a:effectLst>
                <a:latin typeface="Garamond" pitchFamily="18" charset="0"/>
              </a:rPr>
              <a:t>Developing teachers are generally early in their careers. However, teachers may reach proficiency for each of the standards at different rates. Teachers functioning at the developing level on a particular standard are expressing </a:t>
            </a:r>
            <a:r>
              <a:rPr lang="en-US" sz="2400" b="1" i="1" dirty="0" smtClean="0">
                <a:effectLst>
                  <a:outerShdw blurRad="38100" dist="38100" dir="2700000" algn="tl">
                    <a:srgbClr val="000000">
                      <a:alpha val="43137"/>
                    </a:srgbClr>
                  </a:outerShdw>
                </a:effectLst>
                <a:latin typeface="Garamond" pitchFamily="18" charset="0"/>
              </a:rPr>
              <a:t>Awareness and Interest </a:t>
            </a:r>
            <a:r>
              <a:rPr lang="en-US" sz="2400" b="1" dirty="0" smtClean="0">
                <a:effectLst>
                  <a:outerShdw blurRad="38100" dist="38100" dir="2700000" algn="tl">
                    <a:srgbClr val="000000">
                      <a:alpha val="43137"/>
                    </a:srgbClr>
                  </a:outerShdw>
                </a:effectLst>
                <a:latin typeface="Garamond" pitchFamily="18" charset="0"/>
              </a:rPr>
              <a:t>concerning relevant areas of professional functioning and effectiveness. Successful teachers at the developing level ask questions, think about what they do not yet know enough about, and pursue resources that can help them expand their knowledge and skills.</a:t>
            </a:r>
            <a:endParaRPr lang="en-US" sz="2400" b="1" i="1" dirty="0">
              <a:effectLst>
                <a:outerShdw blurRad="38100" dist="38100" dir="2700000" algn="tl">
                  <a:srgbClr val="000000">
                    <a:alpha val="43137"/>
                  </a:srgbClr>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Defining the Rubric</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Take a minute a discuss what a </a:t>
            </a:r>
            <a:r>
              <a:rPr lang="en-US" sz="2400" b="1" i="1" dirty="0" smtClean="0">
                <a:effectLst>
                  <a:outerShdw blurRad="38100" dist="38100" dir="2700000" algn="tl">
                    <a:srgbClr val="000000"/>
                  </a:outerShdw>
                </a:effectLst>
                <a:latin typeface="Garamond" pitchFamily="18" charset="0"/>
              </a:rPr>
              <a:t>Developing</a:t>
            </a:r>
            <a:r>
              <a:rPr lang="en-US" sz="2400" b="1" dirty="0" smtClean="0">
                <a:effectLst>
                  <a:outerShdw blurRad="38100" dist="38100" dir="2700000" algn="tl">
                    <a:srgbClr val="000000"/>
                  </a:outerShdw>
                </a:effectLst>
                <a:latin typeface="Garamond" pitchFamily="18" charset="0"/>
              </a:rPr>
              <a:t> early childhood 	teacher looks like in your setting.</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Send some comments through the Question function that 	summarize your discussion.</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Discussion Question</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Proficient – </a:t>
            </a:r>
            <a:r>
              <a:rPr lang="en-US" sz="2400" b="1" i="1" dirty="0" smtClean="0">
                <a:effectLst>
                  <a:outerShdw blurRad="38100" dist="38100" dir="2700000" algn="tl">
                    <a:srgbClr val="000000"/>
                  </a:outerShdw>
                </a:effectLst>
                <a:latin typeface="Garamond" pitchFamily="18" charset="0"/>
              </a:rPr>
              <a:t>Intentionality and Consistent Implementation</a:t>
            </a:r>
          </a:p>
          <a:p>
            <a:pPr eaLnBrk="1" hangingPunct="1">
              <a:spcBef>
                <a:spcPct val="20000"/>
              </a:spcBef>
              <a:buClr>
                <a:schemeClr val="hlink"/>
              </a:buClr>
              <a:buSzPct val="70000"/>
              <a:buFont typeface="Wingdings" pitchFamily="2" charset="2"/>
              <a:buChar char="v"/>
              <a:tabLst>
                <a:tab pos="457200" algn="l"/>
              </a:tabLst>
              <a:defRPr/>
            </a:pPr>
            <a:endParaRPr lang="en-US" sz="2400" b="1" i="1" dirty="0" smtClean="0">
              <a:effectLst>
                <a:outerShdw blurRad="38100" dist="38100" dir="2700000" algn="tl">
                  <a:srgbClr val="000000"/>
                </a:outerShdw>
              </a:effectLst>
              <a:latin typeface="Garamond" pitchFamily="18" charset="0"/>
            </a:endParaRPr>
          </a:p>
          <a:p>
            <a:r>
              <a:rPr lang="en-US" sz="2400" b="1" dirty="0" smtClean="0">
                <a:effectLst>
                  <a:outerShdw blurRad="38100" dist="38100" dir="2700000" algn="tl">
                    <a:srgbClr val="000000">
                      <a:alpha val="43137"/>
                    </a:srgbClr>
                  </a:outerShdw>
                </a:effectLst>
                <a:latin typeface="Garamond" pitchFamily="18" charset="0"/>
              </a:rPr>
              <a:t>Proficient teachers have made it through the initial adjustments to the teaching profession and have achieved an easily recognized level of </a:t>
            </a:r>
            <a:r>
              <a:rPr lang="en-US" sz="2400" b="1" i="1" dirty="0" smtClean="0">
                <a:effectLst>
                  <a:outerShdw blurRad="38100" dist="38100" dir="2700000" algn="tl">
                    <a:srgbClr val="000000">
                      <a:alpha val="43137"/>
                    </a:srgbClr>
                  </a:outerShdw>
                </a:effectLst>
                <a:latin typeface="Garamond" pitchFamily="18" charset="0"/>
              </a:rPr>
              <a:t>Intentionality and Consistent Implementation </a:t>
            </a:r>
            <a:r>
              <a:rPr lang="en-US" sz="2400" b="1" dirty="0" smtClean="0">
                <a:effectLst>
                  <a:outerShdw blurRad="38100" dist="38100" dir="2700000" algn="tl">
                    <a:srgbClr val="000000">
                      <a:alpha val="43137"/>
                    </a:srgbClr>
                  </a:outerShdw>
                </a:effectLst>
                <a:latin typeface="Garamond" pitchFamily="18" charset="0"/>
              </a:rPr>
              <a:t>of the broad principles contained in the</a:t>
            </a:r>
          </a:p>
          <a:p>
            <a:r>
              <a:rPr lang="en-US" sz="2400" b="1" dirty="0" smtClean="0">
                <a:effectLst>
                  <a:outerShdw blurRad="38100" dist="38100" dir="2700000" algn="tl">
                    <a:srgbClr val="000000">
                      <a:alpha val="43137"/>
                    </a:srgbClr>
                  </a:outerShdw>
                </a:effectLst>
                <a:latin typeface="Garamond" pitchFamily="18" charset="0"/>
              </a:rPr>
              <a:t>professional teaching standards. These teachers understand how to plan instructional activities, manage the classroom, facilitate child development, and direct child learning. All teachers are expected to reach the proficient level</a:t>
            </a:r>
          </a:p>
          <a:p>
            <a:r>
              <a:rPr lang="en-US" sz="2400" b="1" dirty="0" smtClean="0">
                <a:effectLst>
                  <a:outerShdw blurRad="38100" dist="38100" dir="2700000" algn="tl">
                    <a:srgbClr val="000000">
                      <a:alpha val="43137"/>
                    </a:srgbClr>
                  </a:outerShdw>
                </a:effectLst>
                <a:latin typeface="Garamond" pitchFamily="18" charset="0"/>
              </a:rPr>
              <a:t>across all of the standards within the early stages of their career.</a:t>
            </a:r>
            <a:endParaRPr lang="en-US" sz="2400" b="1" i="1" dirty="0" smtClean="0">
              <a:effectLst>
                <a:outerShdw blurRad="38100" dist="38100" dir="2700000" algn="tl">
                  <a:srgbClr val="000000">
                    <a:alpha val="43137"/>
                  </a:srgbClr>
                </a:outerShdw>
              </a:effectLst>
              <a:latin typeface="Garamond"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Defining the Rubric</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Take a minute a discuss what a </a:t>
            </a:r>
            <a:r>
              <a:rPr lang="en-US" sz="2400" b="1" i="1" dirty="0" smtClean="0">
                <a:effectLst>
                  <a:outerShdw blurRad="38100" dist="38100" dir="2700000" algn="tl">
                    <a:srgbClr val="000000"/>
                  </a:outerShdw>
                </a:effectLst>
                <a:latin typeface="Garamond" pitchFamily="18" charset="0"/>
              </a:rPr>
              <a:t>Proficient</a:t>
            </a:r>
            <a:r>
              <a:rPr lang="en-US" sz="2400" b="1" dirty="0" smtClean="0">
                <a:effectLst>
                  <a:outerShdw blurRad="38100" dist="38100" dir="2700000" algn="tl">
                    <a:srgbClr val="000000"/>
                  </a:outerShdw>
                </a:effectLst>
                <a:latin typeface="Garamond" pitchFamily="18" charset="0"/>
              </a:rPr>
              <a:t> early childhood 	teacher looks like in your setting.</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Send some comments through the Question function that 	summarize your discussion.</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Discussion Question</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Accomplished – </a:t>
            </a:r>
            <a:r>
              <a:rPr lang="en-US" sz="2400" b="1" i="1" dirty="0" smtClean="0">
                <a:effectLst>
                  <a:outerShdw blurRad="38100" dist="38100" dir="2700000" algn="tl">
                    <a:srgbClr val="000000"/>
                  </a:outerShdw>
                </a:effectLst>
                <a:latin typeface="Garamond" pitchFamily="18" charset="0"/>
              </a:rPr>
              <a:t>Greater Depth and Frequency</a:t>
            </a:r>
          </a:p>
          <a:p>
            <a:pPr eaLnBrk="1" hangingPunct="1">
              <a:spcBef>
                <a:spcPct val="20000"/>
              </a:spcBef>
              <a:buClr>
                <a:schemeClr val="hlink"/>
              </a:buClr>
              <a:buSzPct val="70000"/>
              <a:buFont typeface="Wingdings" pitchFamily="2" charset="2"/>
              <a:buChar char="v"/>
              <a:tabLst>
                <a:tab pos="457200" algn="l"/>
              </a:tabLst>
              <a:defRPr/>
            </a:pPr>
            <a:endParaRPr lang="en-US" sz="2400" b="1" i="1" dirty="0" smtClean="0">
              <a:effectLst>
                <a:outerShdw blurRad="38100" dist="38100" dir="2700000" algn="tl">
                  <a:srgbClr val="000000"/>
                </a:outerShdw>
              </a:effectLst>
              <a:latin typeface="Garamond" pitchFamily="18" charset="0"/>
            </a:endParaRPr>
          </a:p>
          <a:p>
            <a:r>
              <a:rPr lang="en-US" sz="2400" b="1" dirty="0" smtClean="0">
                <a:effectLst>
                  <a:outerShdw blurRad="38100" dist="38100" dir="2700000" algn="tl">
                    <a:srgbClr val="000000">
                      <a:alpha val="43137"/>
                    </a:srgbClr>
                  </a:outerShdw>
                </a:effectLst>
                <a:latin typeface="Garamond" pitchFamily="18" charset="0"/>
              </a:rPr>
              <a:t>Accomplished teachers demonstrate </a:t>
            </a:r>
            <a:r>
              <a:rPr lang="en-US" sz="2400" b="1" i="1" dirty="0" smtClean="0">
                <a:effectLst>
                  <a:outerShdw blurRad="38100" dist="38100" dir="2700000" algn="tl">
                    <a:srgbClr val="000000">
                      <a:alpha val="43137"/>
                    </a:srgbClr>
                  </a:outerShdw>
                </a:effectLst>
                <a:latin typeface="Garamond" pitchFamily="18" charset="0"/>
              </a:rPr>
              <a:t>Greater Depth and Frequency</a:t>
            </a:r>
            <a:r>
              <a:rPr lang="en-US" sz="2400" b="1" dirty="0" smtClean="0">
                <a:effectLst>
                  <a:outerShdw blurRad="38100" dist="38100" dir="2700000" algn="tl">
                    <a:srgbClr val="000000">
                      <a:alpha val="43137"/>
                    </a:srgbClr>
                  </a:outerShdw>
                </a:effectLst>
                <a:latin typeface="Garamond" pitchFamily="18" charset="0"/>
              </a:rPr>
              <a:t> in their implementation of curricula, assessment, and pedagogical strategies. These teachers have begun</a:t>
            </a:r>
          </a:p>
          <a:p>
            <a:r>
              <a:rPr lang="en-US" sz="2400" b="1" dirty="0" smtClean="0">
                <a:effectLst>
                  <a:outerShdw blurRad="38100" dist="38100" dir="2700000" algn="tl">
                    <a:srgbClr val="000000">
                      <a:alpha val="43137"/>
                    </a:srgbClr>
                  </a:outerShdw>
                </a:effectLst>
                <a:latin typeface="Garamond" pitchFamily="18" charset="0"/>
              </a:rPr>
              <a:t>to achieve a higher level of functioning on particular focal standards, have set higher PDP goals, and have begun to specialize and become known for their particular skills and abilities on specific standards. Early career teachers can visit the classroom of a teacher who has reached the accomplished level on a particular standard, and the NC Birth-to-Kindergarten specialty standards will come to life for the visitor.</a:t>
            </a:r>
            <a:endParaRPr lang="en-US" sz="2400" b="1" i="1" dirty="0" smtClean="0">
              <a:effectLst>
                <a:outerShdw blurRad="38100" dist="38100" dir="2700000" algn="tl">
                  <a:srgbClr val="000000">
                    <a:alpha val="43137"/>
                  </a:srgbClr>
                </a:outerShdw>
              </a:effectLst>
              <a:latin typeface="Garamond"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Defining the Rubric</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Take a minute a discuss what a </a:t>
            </a:r>
            <a:r>
              <a:rPr lang="en-US" sz="2400" b="1" i="1" dirty="0" smtClean="0">
                <a:effectLst>
                  <a:outerShdw blurRad="38100" dist="38100" dir="2700000" algn="tl">
                    <a:srgbClr val="000000"/>
                  </a:outerShdw>
                </a:effectLst>
                <a:latin typeface="Garamond" pitchFamily="18" charset="0"/>
              </a:rPr>
              <a:t>Accomplished</a:t>
            </a:r>
            <a:r>
              <a:rPr lang="en-US" sz="2400" b="1" dirty="0" smtClean="0">
                <a:effectLst>
                  <a:outerShdw blurRad="38100" dist="38100" dir="2700000" algn="tl">
                    <a:srgbClr val="000000"/>
                  </a:outerShdw>
                </a:effectLst>
                <a:latin typeface="Garamond" pitchFamily="18" charset="0"/>
              </a:rPr>
              <a:t> early 	childhood  teacher looks like in your setting.</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Send some comments through the Question function that 	summarize your discussion.</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Discussion Question</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Distinguished – </a:t>
            </a:r>
            <a:r>
              <a:rPr lang="en-US" sz="2400" b="1" i="1" dirty="0" smtClean="0">
                <a:effectLst>
                  <a:outerShdw blurRad="38100" dist="38100" dir="2700000" algn="tl">
                    <a:srgbClr val="000000"/>
                  </a:outerShdw>
                </a:effectLst>
                <a:latin typeface="Garamond" pitchFamily="18" charset="0"/>
              </a:rPr>
              <a:t>Leadership and Dissemination </a:t>
            </a:r>
          </a:p>
          <a:p>
            <a:pPr eaLnBrk="1" hangingPunct="1">
              <a:spcBef>
                <a:spcPct val="20000"/>
              </a:spcBef>
              <a:buClr>
                <a:schemeClr val="hlink"/>
              </a:buClr>
              <a:buSzPct val="70000"/>
              <a:buFont typeface="Wingdings" pitchFamily="2" charset="2"/>
              <a:buChar char="v"/>
              <a:tabLst>
                <a:tab pos="457200" algn="l"/>
              </a:tabLst>
              <a:defRPr/>
            </a:pPr>
            <a:endParaRPr lang="en-US" sz="2400" b="1" i="1" dirty="0" smtClean="0">
              <a:effectLst>
                <a:outerShdw blurRad="38100" dist="38100" dir="2700000" algn="tl">
                  <a:srgbClr val="000000"/>
                </a:outerShdw>
              </a:effectLst>
              <a:latin typeface="Garamond" pitchFamily="18" charset="0"/>
            </a:endParaRPr>
          </a:p>
          <a:p>
            <a:r>
              <a:rPr lang="en-US" sz="2400" b="1" dirty="0" smtClean="0">
                <a:effectLst>
                  <a:outerShdw blurRad="38100" dist="38100" dir="2700000" algn="tl">
                    <a:srgbClr val="000000">
                      <a:alpha val="43137"/>
                    </a:srgbClr>
                  </a:outerShdw>
                </a:effectLst>
                <a:latin typeface="Garamond" pitchFamily="18" charset="0"/>
              </a:rPr>
              <a:t>Distinguished teachers regularly participate in </a:t>
            </a:r>
            <a:r>
              <a:rPr lang="en-US" sz="2400" b="1" i="1" dirty="0" smtClean="0">
                <a:effectLst>
                  <a:outerShdw blurRad="38100" dist="38100" dir="2700000" algn="tl">
                    <a:srgbClr val="000000">
                      <a:alpha val="43137"/>
                    </a:srgbClr>
                  </a:outerShdw>
                </a:effectLst>
                <a:latin typeface="Garamond" pitchFamily="18" charset="0"/>
              </a:rPr>
              <a:t>Leadership and Dissemination </a:t>
            </a:r>
            <a:r>
              <a:rPr lang="en-US" sz="2400" b="1" dirty="0" smtClean="0">
                <a:effectLst>
                  <a:outerShdw blurRad="38100" dist="38100" dir="2700000" algn="tl">
                    <a:srgbClr val="000000">
                      <a:alpha val="43137"/>
                    </a:srgbClr>
                  </a:outerShdw>
                </a:effectLst>
                <a:latin typeface="Garamond" pitchFamily="18" charset="0"/>
              </a:rPr>
              <a:t>activities in the profession. They hold leadership positions in their schools, systems, and professional organizations. They develop and demonstrate model and innovative practices and may serve as mentors or</a:t>
            </a:r>
          </a:p>
          <a:p>
            <a:r>
              <a:rPr lang="en-US" sz="2400" b="1" dirty="0" smtClean="0">
                <a:effectLst>
                  <a:outerShdw blurRad="38100" dist="38100" dir="2700000" algn="tl">
                    <a:srgbClr val="000000">
                      <a:alpha val="43137"/>
                    </a:srgbClr>
                  </a:outerShdw>
                </a:effectLst>
                <a:latin typeface="Garamond" pitchFamily="18" charset="0"/>
              </a:rPr>
              <a:t>model demonstration classrooms for other teachers.</a:t>
            </a:r>
            <a:endParaRPr lang="en-US" sz="2400" b="1" i="1" dirty="0" smtClean="0">
              <a:effectLst>
                <a:outerShdw blurRad="38100" dist="38100" dir="2700000" algn="tl">
                  <a:srgbClr val="000000">
                    <a:alpha val="43137"/>
                  </a:srgbClr>
                </a:outerShdw>
              </a:effectLst>
              <a:latin typeface="Garamond"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Defining the Rubric</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algn="ctr"/>
            <a:r>
              <a:rPr lang="en-US" sz="2400" b="1" dirty="0" smtClean="0">
                <a:effectLst>
                  <a:outerShdw blurRad="38100" dist="38100" dir="2700000" algn="tl">
                    <a:srgbClr val="000000"/>
                  </a:outerShdw>
                </a:effectLst>
                <a:latin typeface="Garamond" pitchFamily="18" charset="0"/>
              </a:rPr>
              <a:t> </a:t>
            </a:r>
          </a:p>
          <a:p>
            <a:pPr algn="ctr"/>
            <a:r>
              <a:rPr lang="en-US" sz="3600" b="1" dirty="0" smtClean="0">
                <a:effectLst>
                  <a:outerShdw blurRad="38100" dist="38100" dir="2700000" algn="tl">
                    <a:srgbClr val="000000">
                      <a:alpha val="43137"/>
                    </a:srgbClr>
                  </a:outerShdw>
                </a:effectLst>
                <a:latin typeface="Garamond" pitchFamily="18" charset="0"/>
              </a:rPr>
              <a:t>Resource Manual for Administrators</a:t>
            </a:r>
          </a:p>
          <a:p>
            <a:pPr algn="ctr"/>
            <a:r>
              <a:rPr lang="en-US" sz="3600" b="1" dirty="0" smtClean="0">
                <a:effectLst>
                  <a:outerShdw blurRad="38100" dist="38100" dir="2700000" algn="tl">
                    <a:srgbClr val="000000">
                      <a:alpha val="43137"/>
                    </a:srgbClr>
                  </a:outerShdw>
                </a:effectLst>
                <a:latin typeface="Garamond" pitchFamily="18" charset="0"/>
              </a:rPr>
              <a:t>and Principals Supervising and</a:t>
            </a:r>
          </a:p>
          <a:p>
            <a:pPr algn="ctr"/>
            <a:r>
              <a:rPr lang="en-US" sz="3600" b="1" dirty="0" smtClean="0">
                <a:effectLst>
                  <a:outerShdw blurRad="38100" dist="38100" dir="2700000" algn="tl">
                    <a:srgbClr val="000000">
                      <a:alpha val="43137"/>
                    </a:srgbClr>
                  </a:outerShdw>
                </a:effectLst>
                <a:latin typeface="Garamond" pitchFamily="18" charset="0"/>
              </a:rPr>
              <a:t>Evaluating Teachers of Young Children</a:t>
            </a:r>
          </a:p>
          <a:p>
            <a:endParaRPr lang="en-US" sz="2400" b="1" dirty="0" smtClean="0">
              <a:latin typeface="Garamond" pitchFamily="18" charset="0"/>
            </a:endParaRPr>
          </a:p>
          <a:p>
            <a:pPr algn="ctr"/>
            <a:r>
              <a:rPr lang="en-US" sz="2000" b="1" dirty="0" smtClean="0">
                <a:effectLst>
                  <a:outerShdw blurRad="38100" dist="38100" dir="2700000" algn="tl">
                    <a:srgbClr val="000000">
                      <a:alpha val="43137"/>
                    </a:srgbClr>
                  </a:outerShdw>
                </a:effectLst>
                <a:latin typeface="Garamond" pitchFamily="18" charset="0"/>
              </a:rPr>
              <a:t>A Supplementary Manual to Support the Evaluation of Teachers of Young Children, Specifically Pre-K and Kindergarten Teachers Who are Required to Hold and Maintain a NC Teaching License, While Teaching in Public or Nonpublic Schools</a:t>
            </a:r>
          </a:p>
          <a:p>
            <a:pPr algn="ctr"/>
            <a:endParaRPr lang="en-US" sz="2400" b="1" dirty="0" smtClean="0">
              <a:effectLst>
                <a:outerShdw blurRad="38100" dist="38100" dir="2700000" algn="tl">
                  <a:srgbClr val="000000">
                    <a:alpha val="43137"/>
                  </a:srgbClr>
                </a:outerShdw>
              </a:effectLst>
              <a:latin typeface="Garamond" pitchFamily="18" charset="0"/>
              <a:cs typeface="Times New Roman" pitchFamily="18" charset="0"/>
            </a:endParaRPr>
          </a:p>
          <a:p>
            <a:pPr algn="ctr"/>
            <a:r>
              <a:rPr lang="en-US" sz="2400" b="1" dirty="0" smtClean="0">
                <a:effectLst>
                  <a:outerShdw blurRad="38100" dist="38100" dir="2700000" algn="tl">
                    <a:srgbClr val="000000"/>
                  </a:outerShdw>
                </a:effectLst>
                <a:latin typeface="Garamond" pitchFamily="18" charset="0"/>
                <a:hlinkClick r:id="rId2" action="ppaction://hlinkfile"/>
              </a:rPr>
              <a:t>The Manual  </a:t>
            </a:r>
            <a:endParaRPr lang="en-US" sz="2400" b="1" dirty="0" smtClean="0">
              <a:effectLst>
                <a:outerShdw blurRad="38100" dist="38100" dir="2700000" algn="tl">
                  <a:srgbClr val="000000"/>
                </a:outerShdw>
              </a:effectLst>
              <a:latin typeface="Garamond" pitchFamily="18" charset="0"/>
            </a:endParaRPr>
          </a:p>
          <a:p>
            <a:pPr algn="ctr"/>
            <a:endParaRPr lang="en-US" sz="2400" b="1" dirty="0">
              <a:effectLst>
                <a:outerShdw blurRad="38100" dist="38100" dir="2700000" algn="tl">
                  <a:srgbClr val="000000">
                    <a:alpha val="43137"/>
                  </a:srgbClr>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Introducing the Manual</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3"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Take a minute a discuss what a </a:t>
            </a:r>
            <a:r>
              <a:rPr lang="en-US" sz="2400" b="1" i="1" dirty="0" smtClean="0">
                <a:effectLst>
                  <a:outerShdw blurRad="38100" dist="38100" dir="2700000" algn="tl">
                    <a:srgbClr val="000000"/>
                  </a:outerShdw>
                </a:effectLst>
                <a:latin typeface="Garamond" pitchFamily="18" charset="0"/>
              </a:rPr>
              <a:t>Distinguished</a:t>
            </a:r>
            <a:r>
              <a:rPr lang="en-US" sz="2400" b="1" dirty="0" smtClean="0">
                <a:effectLst>
                  <a:outerShdw blurRad="38100" dist="38100" dir="2700000" algn="tl">
                    <a:srgbClr val="000000"/>
                  </a:outerShdw>
                </a:effectLst>
                <a:latin typeface="Garamond" pitchFamily="18" charset="0"/>
              </a:rPr>
              <a:t> early 	childhood teacher looks like in your setting.</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Send some comments through the Question function that 	summarize your discussion.</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Discussion Question</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cs typeface="Times New Roman" pitchFamily="18" charset="0"/>
              </a:rPr>
              <a:t>This is the meat of the manual and presents sample 	teacher behaviors, child behaviors, classroom conditions, 	and artifacts that help illustrate the Standards and 	Elements for early childhood classrooms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Contains brief descriptors of a variety of widely accepted 	early childhood teaching practices, organized by the 	Standards and Elements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The descriptions in this section are designed to be used in 	conjunction with the Evidence Summary Sheets in Section 	VII</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Section V</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The section provides a detailed breakdown of the 	Standards and Elements as they manifest themselves in 	early childhood classrooms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Sample teachers behaviors, child behaviors, classroom 	conditions, and artifacts are presented for each Element </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The samples are not intended to provide a comprehensive 	list of all possible indicators of teaching quality in early 	childhood classrooms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About Section V</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This section does not replace or substitute for any part of 	the NC TEP rubric</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Evaluation ratings can only be made using the NC TEP 	rubric</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The sample teacher behaviors, child behaviors, classroom 	conditions, and artifacts are not intended to be 	transformed into a checklist of any kind, but are useful for 	collecting evidences to support ratings</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About Section V</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This section is designed to help principals, administrators, 	and teachers more fully understand how the Standards and 	Elements manifest themselves in early childhood 	classrooms	</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This section can help early childhood teachers understand 	and interpret the ratings they receive</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This section can help teachers plan topics for their 	Professional Learning Community meetings and studies</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About Section V</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On page 52</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Let’s discuss Standard II</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t>
            </a:r>
            <a:r>
              <a:rPr lang="en-US" sz="2400" b="1" dirty="0" smtClean="0">
                <a:effectLst>
                  <a:outerShdw blurRad="38100" dist="38100" dir="2700000" algn="tl">
                    <a:srgbClr val="000000"/>
                  </a:outerShdw>
                </a:effectLst>
                <a:latin typeface="Garamond" pitchFamily="18" charset="0"/>
                <a:hlinkClick r:id="rId2" action="ppaction://hlinkfile"/>
              </a:rPr>
              <a:t>The Manual  </a:t>
            </a: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Section V</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3"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Evaluating, supporting, and developing high quality early 	childhood  teachers requires a long term perspective</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It is more like carefully crafting and aging fine wine than 	Mixing Kool-Aid</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Fine wine makers</a:t>
            </a:r>
          </a:p>
          <a:p>
            <a:pPr lvl="1"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Select the right grapes</a:t>
            </a:r>
          </a:p>
          <a:p>
            <a:pPr lvl="1"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N</a:t>
            </a:r>
            <a:r>
              <a:rPr lang="en-US" sz="2400" b="1" dirty="0" smtClean="0">
                <a:effectLst>
                  <a:outerShdw blurRad="38100" dist="38100" dir="2700000" algn="tl">
                    <a:srgbClr val="000000"/>
                  </a:outerShdw>
                </a:effectLst>
                <a:latin typeface="Garamond" pitchFamily="18" charset="0"/>
                <a:cs typeface="Times New Roman" pitchFamily="18" charset="0"/>
              </a:rPr>
              <a:t>urture the vines year after year</a:t>
            </a:r>
          </a:p>
          <a:p>
            <a:pPr lvl="1"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Respond to changing weather and soil conditions</a:t>
            </a:r>
          </a:p>
          <a:p>
            <a:pPr lvl="1"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Blend complimentary varieties</a:t>
            </a: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Summary</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Enriching the Soil</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pic>
        <p:nvPicPr>
          <p:cNvPr id="1026" name="Picture 2" descr="C:\Documents and Settings\rglamber\My Documents\My Pictures\Pictures\northeren calif fall 07\DSC09429.JPG"/>
          <p:cNvPicPr>
            <a:picLocks noChangeAspect="1" noChangeArrowheads="1"/>
          </p:cNvPicPr>
          <p:nvPr/>
        </p:nvPicPr>
        <p:blipFill>
          <a:blip r:embed="rId3" cstate="print"/>
          <a:srcRect/>
          <a:stretch>
            <a:fillRect/>
          </a:stretch>
        </p:blipFill>
        <p:spPr bwMode="auto">
          <a:xfrm>
            <a:off x="914400" y="1828800"/>
            <a:ext cx="6705600" cy="5029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Planting Food Plots</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pic>
        <p:nvPicPr>
          <p:cNvPr id="2050" name="Picture 2" descr="C:\Documents and Settings\rglamber\My Documents\My Pictures\Pictures\northeren calif fall 07\DSC09438.JPG"/>
          <p:cNvPicPr>
            <a:picLocks noChangeAspect="1" noChangeArrowheads="1"/>
          </p:cNvPicPr>
          <p:nvPr/>
        </p:nvPicPr>
        <p:blipFill>
          <a:blip r:embed="rId3" cstate="print"/>
          <a:srcRect/>
          <a:stretch>
            <a:fillRect/>
          </a:stretch>
        </p:blipFill>
        <p:spPr bwMode="auto">
          <a:xfrm>
            <a:off x="914400" y="1828800"/>
            <a:ext cx="6705600" cy="5029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algn="ctr" eaLnBrk="1" hangingPunct="1">
              <a:spcBef>
                <a:spcPct val="20000"/>
              </a:spcBef>
              <a:buClr>
                <a:schemeClr val="hlink"/>
              </a:buClr>
              <a:buSzPct val="70000"/>
              <a:tabLst>
                <a:tab pos="457200" algn="l"/>
              </a:tabLst>
              <a:defRPr/>
            </a:pPr>
            <a:r>
              <a:rPr lang="en-US" sz="2400" b="1" dirty="0" smtClean="0">
                <a:effectLst>
                  <a:outerShdw blurRad="38100" dist="38100" dir="2700000" algn="tl">
                    <a:srgbClr val="000000"/>
                  </a:outerShdw>
                </a:effectLst>
                <a:latin typeface="Garamond" pitchFamily="18" charset="0"/>
              </a:rPr>
              <a:t>Center for Educational Measurement and Evaluation</a:t>
            </a:r>
          </a:p>
          <a:p>
            <a:pPr algn="ctr" eaLnBrk="1" hangingPunct="1">
              <a:spcBef>
                <a:spcPct val="20000"/>
              </a:spcBef>
              <a:buClr>
                <a:schemeClr val="hlink"/>
              </a:buClr>
              <a:buSzPct val="70000"/>
              <a:tabLst>
                <a:tab pos="457200" algn="l"/>
              </a:tabLst>
              <a:defRPr/>
            </a:pPr>
            <a:r>
              <a:rPr lang="en-US" sz="2400" b="1" dirty="0" smtClean="0">
                <a:effectLst>
                  <a:outerShdw blurRad="38100" dist="38100" dir="2700000" algn="tl">
                    <a:srgbClr val="000000"/>
                  </a:outerShdw>
                </a:effectLst>
                <a:latin typeface="Garamond" pitchFamily="18" charset="0"/>
              </a:rPr>
              <a:t>UNC Charlotte</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Rich Lambert </a:t>
            </a:r>
            <a:r>
              <a:rPr lang="en-US" sz="2400" b="1" dirty="0" smtClean="0">
                <a:effectLst>
                  <a:outerShdw blurRad="38100" dist="38100" dir="2700000" algn="tl">
                    <a:srgbClr val="000000"/>
                  </a:outerShdw>
                </a:effectLst>
                <a:latin typeface="Garamond" pitchFamily="18" charset="0"/>
                <a:hlinkClick r:id="rId2"/>
              </a:rPr>
              <a:t>rglamber@uncc.edu</a:t>
            </a: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Bobbie Rowland </a:t>
            </a:r>
            <a:r>
              <a:rPr lang="en-US" sz="2400" b="1" dirty="0" smtClean="0">
                <a:effectLst>
                  <a:outerShdw blurRad="38100" dist="38100" dir="2700000" algn="tl">
                    <a:srgbClr val="000000"/>
                  </a:outerShdw>
                </a:effectLst>
                <a:latin typeface="Garamond" pitchFamily="18" charset="0"/>
                <a:cs typeface="Times New Roman" pitchFamily="18" charset="0"/>
                <a:hlinkClick r:id="rId3"/>
              </a:rPr>
              <a:t>bhrowlan@uncc.edu</a:t>
            </a: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Heather Taylor </a:t>
            </a:r>
            <a:r>
              <a:rPr lang="en-US" sz="2400" b="1" dirty="0" smtClean="0">
                <a:effectLst>
                  <a:outerShdw blurRad="38100" dist="38100" dir="2700000" algn="tl">
                    <a:srgbClr val="000000"/>
                  </a:outerShdw>
                </a:effectLst>
                <a:latin typeface="Garamond" pitchFamily="18" charset="0"/>
                <a:cs typeface="Times New Roman" pitchFamily="18" charset="0"/>
                <a:hlinkClick r:id="rId4"/>
              </a:rPr>
              <a:t>htaylo29@uncc.edu</a:t>
            </a: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Cindy Wheeler </a:t>
            </a:r>
            <a:r>
              <a:rPr lang="en-US" sz="2400" b="1" dirty="0" smtClean="0">
                <a:effectLst>
                  <a:outerShdw blurRad="38100" dist="38100" dir="2700000" algn="tl">
                    <a:srgbClr val="000000"/>
                  </a:outerShdw>
                </a:effectLst>
                <a:latin typeface="Garamond" pitchFamily="18" charset="0"/>
                <a:cs typeface="Times New Roman" pitchFamily="18" charset="0"/>
                <a:hlinkClick r:id="rId5"/>
              </a:rPr>
              <a:t>cindy.wheeler@ncpublicschools.gov</a:t>
            </a: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Visit the center’s website as well:</a:t>
            </a:r>
          </a:p>
          <a:p>
            <a:pPr algn="ctr" eaLnBrk="1" hangingPunct="1">
              <a:spcBef>
                <a:spcPct val="20000"/>
              </a:spcBef>
              <a:buClr>
                <a:schemeClr val="hlink"/>
              </a:buClr>
              <a:buSzPct val="70000"/>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hlinkClick r:id="rId6"/>
              </a:rPr>
              <a:t>http://education.uncc.edu/ceme</a:t>
            </a: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Contact Us</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7"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Purpose of the Manual</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Core Beliefs about Early Childhood Education</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cs typeface="Times New Roman" pitchFamily="18" charset="0"/>
              </a:rPr>
              <a:t>Overview of Specific Sections of the Manual</a:t>
            </a: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Review of the Key components of the NC TEP</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Sample Evidences for Specific Elements</a:t>
            </a: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Agenda for Today</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To offer examples of how the North Carolina Teacher 	Evaluation Process (NC TEP) can be translated into 	indicators of high quality teaching in early childhood 	settings</a:t>
            </a:r>
          </a:p>
          <a:p>
            <a:pPr eaLnBrk="1" hangingPunct="1">
              <a:spcBef>
                <a:spcPct val="20000"/>
              </a:spcBef>
              <a:buClr>
                <a:schemeClr val="hlink"/>
              </a:buClr>
              <a:buSzPct val="70000"/>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To illustrate how the NC TEP can be used to promote the 	professional development of early childhood teachers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a:t>
            </a:r>
            <a:r>
              <a:rPr lang="en-US" sz="2400" b="1" dirty="0" smtClean="0">
                <a:effectLst>
                  <a:outerShdw blurRad="38100" dist="38100" dir="2700000" algn="tl">
                    <a:srgbClr val="000000"/>
                  </a:outerShdw>
                </a:effectLst>
                <a:latin typeface="Garamond" pitchFamily="18" charset="0"/>
                <a:cs typeface="Times New Roman" pitchFamily="18" charset="0"/>
              </a:rPr>
              <a:t>To outline the procedures and identify resources for using 	the NC TEP with early childhood teachers in public and 	nonpublic settings</a:t>
            </a: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Purpose of the Manual</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To help make the NC TEP easier to apply in early 	childhood settings</a:t>
            </a:r>
          </a:p>
          <a:p>
            <a:pPr eaLnBrk="1" hangingPunct="1">
              <a:spcBef>
                <a:spcPct val="20000"/>
              </a:spcBef>
              <a:buClr>
                <a:schemeClr val="hlink"/>
              </a:buClr>
              <a:buSzPct val="70000"/>
              <a:tabLst>
                <a:tab pos="457200" algn="l"/>
              </a:tabLst>
              <a:defRPr/>
            </a:pPr>
            <a:r>
              <a:rPr lang="en-US" sz="2400" b="1" dirty="0" smtClean="0">
                <a:effectLst>
                  <a:outerShdw blurRad="38100" dist="38100" dir="2700000" algn="tl">
                    <a:srgbClr val="000000"/>
                  </a:outerShdw>
                </a:effectLst>
                <a:latin typeface="Garamond" pitchFamily="18" charset="0"/>
              </a:rPr>
              <a:t>  </a:t>
            </a: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The manual offers resources to the early childhood 	education 	community that are useful</a:t>
            </a:r>
          </a:p>
          <a:p>
            <a:pPr lvl="1"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Across settings - Public and nonpublic settings</a:t>
            </a:r>
          </a:p>
          <a:p>
            <a:pPr lvl="1"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Across grade levels - Pre-k and Kindergarten</a:t>
            </a:r>
          </a:p>
          <a:p>
            <a:pPr lvl="1"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Across roles - Administrators, principals, teachers, 	mentors, evaluators, coaches, facilitators, etc.</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Purpose of the Manual</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To be responsive to the expanding demand for early 	education 	and the expanding role of early childhood 	principals, administrators, and teachers</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As society expects more from early childhood education, 	and families are seeking high quality early education 	experiences for their children that are based on current 	research, the field is focusing on quality improvement</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Quality improvement can help make a stronger connection 	between early childhood experiences and later school 	success</a:t>
            </a:r>
            <a:endParaRPr lang="en-US" sz="2400" b="1" dirty="0">
              <a:effectLst>
                <a:outerShdw blurRad="38100" dist="38100" dir="2700000" algn="tl">
                  <a:srgbClr val="000000"/>
                </a:outerShdw>
              </a:effectLst>
              <a:latin typeface="Garamond" pitchFamily="18" charset="0"/>
              <a:cs typeface="Times New Roman" pitchFamily="18" charset="0"/>
            </a:endParaRP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Purpose of the Manual</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Section I – Introduction</a:t>
            </a:r>
          </a:p>
          <a:p>
            <a:pPr eaLnBrk="1" hangingPunct="1">
              <a:spcBef>
                <a:spcPct val="20000"/>
              </a:spcBef>
              <a:buClr>
                <a:schemeClr val="hlink"/>
              </a:buClr>
              <a:buSzPct val="70000"/>
              <a:buFont typeface="Wingdings" pitchFamily="2" charset="2"/>
              <a:buChar char="v"/>
              <a:tabLst>
                <a:tab pos="457200" algn="l"/>
              </a:tabLst>
              <a:defRPr/>
            </a:pPr>
            <a:endParaRPr lang="en-US" sz="800" b="1" dirty="0" smtClean="0">
              <a:effectLst>
                <a:outerShdw blurRad="38100" dist="38100" dir="2700000" algn="tl">
                  <a:srgbClr val="000000"/>
                </a:outerShdw>
              </a:effectLst>
              <a:latin typeface="Garamond"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Section II – Overview of the Evaluation Process</a:t>
            </a:r>
          </a:p>
          <a:p>
            <a:pPr eaLnBrk="1" hangingPunct="1">
              <a:spcBef>
                <a:spcPct val="20000"/>
              </a:spcBef>
              <a:buClr>
                <a:schemeClr val="hlink"/>
              </a:buClr>
              <a:buSzPct val="70000"/>
              <a:tabLst>
                <a:tab pos="457200" algn="l"/>
              </a:tabLst>
              <a:defRPr/>
            </a:pPr>
            <a:endParaRPr lang="en-US" sz="8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Section III – Key Principles of Early Childhood Education</a:t>
            </a:r>
          </a:p>
          <a:p>
            <a:pPr eaLnBrk="1" hangingPunct="1">
              <a:spcBef>
                <a:spcPct val="20000"/>
              </a:spcBef>
              <a:buClr>
                <a:schemeClr val="hlink"/>
              </a:buClr>
              <a:buSzPct val="70000"/>
              <a:buFont typeface="Wingdings" pitchFamily="2" charset="2"/>
              <a:buChar char="v"/>
              <a:tabLst>
                <a:tab pos="457200" algn="l"/>
              </a:tabLst>
              <a:defRPr/>
            </a:pPr>
            <a:endParaRPr lang="en-US" sz="8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Section IV – Resources</a:t>
            </a:r>
          </a:p>
          <a:p>
            <a:pPr eaLnBrk="1" hangingPunct="1">
              <a:spcBef>
                <a:spcPct val="20000"/>
              </a:spcBef>
              <a:buClr>
                <a:schemeClr val="hlink"/>
              </a:buClr>
              <a:buSzPct val="70000"/>
              <a:buFont typeface="Wingdings" pitchFamily="2" charset="2"/>
              <a:buChar char="v"/>
              <a:tabLst>
                <a:tab pos="457200" algn="l"/>
              </a:tabLst>
              <a:defRPr/>
            </a:pPr>
            <a:endParaRPr lang="en-US" sz="8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Section V – Teacher Behaviors, Child Behaviors, Classroom 	Conditions, and Artifacts</a:t>
            </a:r>
          </a:p>
          <a:p>
            <a:pPr eaLnBrk="1" hangingPunct="1">
              <a:spcBef>
                <a:spcPct val="20000"/>
              </a:spcBef>
              <a:buClr>
                <a:schemeClr val="hlink"/>
              </a:buClr>
              <a:buSzPct val="70000"/>
              <a:buFont typeface="Wingdings" pitchFamily="2" charset="2"/>
              <a:buChar char="v"/>
              <a:tabLst>
                <a:tab pos="457200" algn="l"/>
              </a:tabLst>
              <a:defRPr/>
            </a:pPr>
            <a:endParaRPr lang="en-US" sz="8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Section VI – Tips for Evaluators</a:t>
            </a:r>
          </a:p>
          <a:p>
            <a:pPr eaLnBrk="1" hangingPunct="1">
              <a:spcBef>
                <a:spcPct val="20000"/>
              </a:spcBef>
              <a:buClr>
                <a:schemeClr val="hlink"/>
              </a:buClr>
              <a:buSzPct val="70000"/>
              <a:buFont typeface="Wingdings" pitchFamily="2" charset="2"/>
              <a:buChar char="v"/>
              <a:tabLst>
                <a:tab pos="457200" algn="l"/>
              </a:tabLst>
              <a:defRPr/>
            </a:pPr>
            <a:endParaRPr lang="en-US" sz="8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Section VII – Evidence Summary Sheets</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About the Manual</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22338" y="1905000"/>
            <a:ext cx="8221662" cy="4953000"/>
          </a:xfrm>
          <a:prstGeom prst="rect">
            <a:avLst/>
          </a:prstGeom>
          <a:noFill/>
          <a:ln w="9525">
            <a:noFill/>
            <a:miter lim="800000"/>
            <a:headEnd/>
            <a:tailEnd/>
          </a:ln>
          <a:effectLst/>
        </p:spPr>
        <p:txBody>
          <a:bodyPr/>
          <a:lstStyle/>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rPr>
              <a:t>  Take a minute to discuss what effective performance 	evaluation feedback to early childhood teachers would 	include?</a:t>
            </a:r>
          </a:p>
          <a:p>
            <a:pPr eaLnBrk="1" hangingPunct="1">
              <a:spcBef>
                <a:spcPct val="20000"/>
              </a:spcBef>
              <a:buClr>
                <a:schemeClr val="hlink"/>
              </a:buClr>
              <a:buSzPct val="70000"/>
              <a:buFont typeface="Wingdings" pitchFamily="2" charset="2"/>
              <a:buChar char="v"/>
              <a:tabLst>
                <a:tab pos="457200" algn="l"/>
              </a:tabLst>
              <a:defRPr/>
            </a:pPr>
            <a:endParaRPr lang="en-US" sz="2400" b="1" dirty="0" smtClean="0">
              <a:effectLst>
                <a:outerShdw blurRad="38100" dist="38100" dir="2700000" algn="tl">
                  <a:srgbClr val="000000"/>
                </a:outerShdw>
              </a:effectLst>
              <a:latin typeface="Garamond" pitchFamily="18" charset="0"/>
              <a:cs typeface="Times New Roman" pitchFamily="18" charset="0"/>
            </a:endParaRPr>
          </a:p>
          <a:p>
            <a:pPr eaLnBrk="1" hangingPunct="1">
              <a:spcBef>
                <a:spcPct val="20000"/>
              </a:spcBef>
              <a:buClr>
                <a:schemeClr val="hlink"/>
              </a:buClr>
              <a:buSzPct val="70000"/>
              <a:buFont typeface="Wingdings" pitchFamily="2" charset="2"/>
              <a:buChar char="v"/>
              <a:tabLst>
                <a:tab pos="457200" algn="l"/>
              </a:tabLst>
              <a:defRPr/>
            </a:pPr>
            <a:r>
              <a:rPr lang="en-US" sz="2400" b="1" dirty="0" smtClean="0">
                <a:effectLst>
                  <a:outerShdw blurRad="38100" dist="38100" dir="2700000" algn="tl">
                    <a:srgbClr val="000000"/>
                  </a:outerShdw>
                </a:effectLst>
                <a:latin typeface="Garamond" pitchFamily="18" charset="0"/>
                <a:cs typeface="Times New Roman" pitchFamily="18" charset="0"/>
              </a:rPr>
              <a:t>  Send some comments through the Question function that 	summarize your discussion. </a:t>
            </a:r>
          </a:p>
        </p:txBody>
      </p:sp>
      <p:sp>
        <p:nvSpPr>
          <p:cNvPr id="36867" name="Rectangle 3"/>
          <p:cNvSpPr>
            <a:spLocks noChangeArrowheads="1"/>
          </p:cNvSpPr>
          <p:nvPr/>
        </p:nvSpPr>
        <p:spPr bwMode="auto">
          <a:xfrm>
            <a:off x="990600" y="1143000"/>
            <a:ext cx="7924800" cy="533400"/>
          </a:xfrm>
          <a:prstGeom prst="rect">
            <a:avLst/>
          </a:prstGeom>
          <a:noFill/>
          <a:ln w="9525">
            <a:noFill/>
            <a:miter lim="800000"/>
            <a:headEnd/>
            <a:tailEnd/>
          </a:ln>
          <a:effectLst/>
        </p:spPr>
        <p:txBody>
          <a:bodyPr anchor="ctr"/>
          <a:lstStyle/>
          <a:p>
            <a:pPr eaLnBrk="1" hangingPunct="1">
              <a:defRPr/>
            </a:pPr>
            <a:r>
              <a:rPr lang="en-US" sz="3200" b="1" dirty="0" smtClean="0">
                <a:solidFill>
                  <a:schemeClr val="tx2"/>
                </a:solidFill>
                <a:effectLst>
                  <a:outerShdw blurRad="38100" dist="38100" dir="2700000" algn="tl">
                    <a:srgbClr val="000000"/>
                  </a:outerShdw>
                </a:effectLst>
              </a:rPr>
              <a:t>Discussion Question</a:t>
            </a:r>
            <a:endParaRPr lang="en-US" sz="3200" b="1" dirty="0">
              <a:solidFill>
                <a:schemeClr val="tx2"/>
              </a:solidFill>
              <a:effectLst>
                <a:outerShdw blurRad="38100" dist="38100" dir="2700000" algn="tl">
                  <a:srgbClr val="000000"/>
                </a:outerShdw>
              </a:effectLst>
            </a:endParaRPr>
          </a:p>
        </p:txBody>
      </p:sp>
      <p:pic>
        <p:nvPicPr>
          <p:cNvPr id="2" name="Picture 1" descr="ceme pic 2 redo.JPG"/>
          <p:cNvPicPr>
            <a:picLocks noChangeAspect="1"/>
          </p:cNvPicPr>
          <p:nvPr/>
        </p:nvPicPr>
        <p:blipFill>
          <a:blip r:embed="rId2" cstate="print"/>
          <a:stretch>
            <a:fillRect/>
          </a:stretch>
        </p:blipFill>
        <p:spPr>
          <a:xfrm>
            <a:off x="5410200" y="0"/>
            <a:ext cx="3733800" cy="696913"/>
          </a:xfrm>
          <a:prstGeom prst="rect">
            <a:avLst/>
          </a:prstGeom>
          <a:ln>
            <a:solidFill>
              <a:schemeClr val="accent3">
                <a:lumMod val="50000"/>
                <a:alpha val="92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2054</TotalTime>
  <Words>957</Words>
  <Application>Microsoft Office PowerPoint</Application>
  <PresentationFormat>On-screen Show (4:3)</PresentationFormat>
  <Paragraphs>234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Shimmer</vt:lpstr>
      <vt:lpstr>Using the North Carolina Teacher Evaluation Process with Early Childhood Teachers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UNC Charlotte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Sources of Teacher Stress in Elementary Settings</dc:title>
  <dc:creator>Rich Lambert</dc:creator>
  <cp:lastModifiedBy>RGLAMBER</cp:lastModifiedBy>
  <cp:revision>150</cp:revision>
  <dcterms:created xsi:type="dcterms:W3CDTF">2007-07-18T21:31:58Z</dcterms:created>
  <dcterms:modified xsi:type="dcterms:W3CDTF">2010-10-21T18:55:22Z</dcterms:modified>
</cp:coreProperties>
</file>